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7" r:id="rId2"/>
    <p:sldId id="298" r:id="rId3"/>
    <p:sldId id="44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1" r:id="rId18"/>
    <p:sldId id="270" r:id="rId19"/>
    <p:sldId id="273" r:id="rId20"/>
    <p:sldId id="295" r:id="rId21"/>
    <p:sldId id="296" r:id="rId22"/>
    <p:sldId id="297" r:id="rId23"/>
    <p:sldId id="277" r:id="rId24"/>
    <p:sldId id="274" r:id="rId25"/>
    <p:sldId id="275" r:id="rId26"/>
    <p:sldId id="276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449" r:id="rId45"/>
    <p:sldId id="450" r:id="rId46"/>
    <p:sldId id="451" r:id="rId47"/>
    <p:sldId id="452" r:id="rId48"/>
    <p:sldId id="453" r:id="rId49"/>
    <p:sldId id="454" r:id="rId50"/>
    <p:sldId id="499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500" r:id="rId60"/>
    <p:sldId id="501" r:id="rId61"/>
    <p:sldId id="463" r:id="rId62"/>
    <p:sldId id="464" r:id="rId63"/>
    <p:sldId id="465" r:id="rId64"/>
    <p:sldId id="502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475" r:id="rId75"/>
    <p:sldId id="476" r:id="rId76"/>
    <p:sldId id="477" r:id="rId77"/>
    <p:sldId id="478" r:id="rId78"/>
    <p:sldId id="479" r:id="rId79"/>
    <p:sldId id="480" r:id="rId80"/>
    <p:sldId id="481" r:id="rId81"/>
    <p:sldId id="482" r:id="rId82"/>
    <p:sldId id="483" r:id="rId83"/>
    <p:sldId id="484" r:id="rId84"/>
    <p:sldId id="485" r:id="rId85"/>
    <p:sldId id="486" r:id="rId86"/>
    <p:sldId id="498" r:id="rId87"/>
  </p:sldIdLst>
  <p:sldSz cx="9144000" cy="6858000" type="screen4x3"/>
  <p:notesSz cx="6797675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B9D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7200"/>
    </p:cViewPr>
  </p:sorterViewPr>
  <p:notesViewPr>
    <p:cSldViewPr snapToGrid="0" snapToObject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3680DA0-E069-47B2-820F-B17760B79652}" type="datetimeFigureOut">
              <a:rPr lang="en-US"/>
              <a:pPr>
                <a:defRPr/>
              </a:pPr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2E2B0CE-7D60-4185-A293-7FD1A08052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79E6F39-A840-433A-BE22-D3D3BE5AC0DE}" type="datetimeFigureOut">
              <a:rPr lang="en-GB" altLang="en-US"/>
              <a:pPr>
                <a:defRPr/>
              </a:pPr>
              <a:t>23/09/2019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8468829-D356-462D-8529-DA09F0ACC71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175" y="228049"/>
            <a:ext cx="1285102" cy="96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 userDrawn="1"/>
        </p:nvSpPr>
        <p:spPr bwMode="auto">
          <a:xfrm>
            <a:off x="447676" y="1326132"/>
            <a:ext cx="42243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50" dirty="0">
                <a:solidFill>
                  <a:srgbClr val="404040"/>
                </a:solidFill>
                <a:latin typeface="Gotham Light" charset="0"/>
              </a:rPr>
              <a:t>Smart home and building solutions.</a:t>
            </a:r>
          </a:p>
          <a:p>
            <a:pPr eaLnBrk="1" hangingPunct="1"/>
            <a:r>
              <a:rPr lang="en-US" altLang="en-US" sz="1050" dirty="0">
                <a:solidFill>
                  <a:srgbClr val="404040"/>
                </a:solidFill>
                <a:latin typeface="Gotham Light" charset="0"/>
              </a:rPr>
              <a:t>Global. Secure. Connected.</a:t>
            </a: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5009" y="3874749"/>
            <a:ext cx="3394519" cy="261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676" y="2122715"/>
            <a:ext cx="6890657" cy="996042"/>
          </a:xfrm>
        </p:spPr>
        <p:txBody>
          <a:bodyPr/>
          <a:lstStyle>
            <a:lvl1pPr algn="l">
              <a:defRPr sz="2100" baseline="0">
                <a:latin typeface="Gotham Medium"/>
              </a:defRPr>
            </a:lvl1pPr>
          </a:lstStyle>
          <a:p>
            <a:r>
              <a:rPr lang="en-US" dirty="0"/>
              <a:t>&lt;&lt;Main Title&gt;&gt;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7675" y="3393054"/>
            <a:ext cx="4343400" cy="481693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Gotham Ligh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&lt;&lt;subtitle&gt;&gt;</a:t>
            </a:r>
          </a:p>
        </p:txBody>
      </p:sp>
    </p:spTree>
    <p:extLst>
      <p:ext uri="{BB962C8B-B14F-4D97-AF65-F5344CB8AC3E}">
        <p14:creationId xmlns:p14="http://schemas.microsoft.com/office/powerpoint/2010/main" val="123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20"/>
          <p:cNvCxnSpPr/>
          <p:nvPr userDrawn="1"/>
        </p:nvCxnSpPr>
        <p:spPr>
          <a:xfrm>
            <a:off x="0" y="1473200"/>
            <a:ext cx="9144000" cy="0"/>
          </a:xfrm>
          <a:prstGeom prst="line">
            <a:avLst/>
          </a:prstGeom>
          <a:ln w="6350" cap="flat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17"/>
          <p:cNvSpPr>
            <a:spLocks noChangeArrowheads="1"/>
          </p:cNvSpPr>
          <p:nvPr userDrawn="1"/>
        </p:nvSpPr>
        <p:spPr bwMode="auto">
          <a:xfrm>
            <a:off x="0" y="6308727"/>
            <a:ext cx="9144000" cy="549275"/>
          </a:xfrm>
          <a:prstGeom prst="rect">
            <a:avLst/>
          </a:prstGeom>
          <a:solidFill>
            <a:srgbClr val="26262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 userDrawn="1"/>
        </p:nvSpPr>
        <p:spPr bwMode="auto">
          <a:xfrm>
            <a:off x="339725" y="6391277"/>
            <a:ext cx="2676525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Smart home and building solutions.</a:t>
            </a:r>
          </a:p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Global. Secure. Connected.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39726" y="1000803"/>
            <a:ext cx="8363404" cy="444500"/>
          </a:xfrm>
        </p:spPr>
        <p:txBody>
          <a:bodyPr/>
          <a:lstStyle>
            <a:lvl1pPr marL="0" indent="0" algn="ctr">
              <a:buNone/>
              <a:defRPr sz="1500">
                <a:latin typeface="Gotham Medium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&lt;&lt;Title of slide&gt;&gt;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911010"/>
            <a:ext cx="8229600" cy="4089740"/>
          </a:xfrm>
        </p:spPr>
        <p:txBody>
          <a:bodyPr/>
          <a:lstStyle>
            <a:lvl1pPr>
              <a:defRPr sz="1500">
                <a:latin typeface="Gotham Light"/>
              </a:defRPr>
            </a:lvl1pPr>
            <a:lvl2pPr>
              <a:defRPr sz="1350">
                <a:latin typeface="Gotham Light"/>
              </a:defRPr>
            </a:lvl2pPr>
            <a:lvl3pPr>
              <a:defRPr sz="1125">
                <a:latin typeface="Gotham Light"/>
              </a:defRPr>
            </a:lvl3pPr>
            <a:lvl4pPr>
              <a:defRPr sz="1125">
                <a:latin typeface="Gotham Light"/>
              </a:defRPr>
            </a:lvl4pPr>
            <a:lvl5pPr>
              <a:defRPr sz="1125">
                <a:latin typeface="Gotham Ligh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76" y="159654"/>
            <a:ext cx="1106787" cy="8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385" y="6340475"/>
            <a:ext cx="53437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242949" y="6343542"/>
            <a:ext cx="862012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125" dirty="0">
                <a:solidFill>
                  <a:schemeClr val="bg1"/>
                </a:solidFill>
                <a:latin typeface="Gotham Light" charset="0"/>
              </a:rPr>
              <a:t>Join </a:t>
            </a:r>
            <a:r>
              <a:rPr lang="en-US" altLang="en-US" sz="1125" dirty="0">
                <a:solidFill>
                  <a:schemeClr val="bg1"/>
                </a:solidFill>
                <a:latin typeface="Gotham Medium" charset="0"/>
              </a:rPr>
              <a:t>us</a:t>
            </a:r>
          </a:p>
          <a:p>
            <a:pPr algn="ctr" eaLnBrk="1" hangingPunct="1">
              <a:defRPr/>
            </a:pPr>
            <a:r>
              <a:rPr lang="en-US" altLang="en-US" sz="600" dirty="0">
                <a:solidFill>
                  <a:schemeClr val="bg1"/>
                </a:solidFill>
                <a:latin typeface="Gotham Light" charset="0"/>
              </a:rPr>
              <a:t>www.knx.se</a:t>
            </a:r>
          </a:p>
        </p:txBody>
      </p:sp>
    </p:spTree>
    <p:extLst>
      <p:ext uri="{BB962C8B-B14F-4D97-AF65-F5344CB8AC3E}">
        <p14:creationId xmlns:p14="http://schemas.microsoft.com/office/powerpoint/2010/main" val="408144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EV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7"/>
          <p:cNvSpPr>
            <a:spLocks noChangeArrowheads="1"/>
          </p:cNvSpPr>
          <p:nvPr userDrawn="1"/>
        </p:nvSpPr>
        <p:spPr bwMode="auto">
          <a:xfrm>
            <a:off x="0" y="6308727"/>
            <a:ext cx="9144000" cy="549275"/>
          </a:xfrm>
          <a:prstGeom prst="rect">
            <a:avLst/>
          </a:prstGeom>
          <a:solidFill>
            <a:srgbClr val="26262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339725" y="6391277"/>
            <a:ext cx="2676525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Smart home and building solutions.</a:t>
            </a:r>
          </a:p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Global. Secure. Connected.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690564" y="3148015"/>
            <a:ext cx="68897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Gotham Medium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s-ES_tradnl" sz="1875" dirty="0"/>
              <a:t>Title 2 </a:t>
            </a:r>
            <a:r>
              <a:rPr lang="en-US" sz="1875" dirty="0"/>
              <a:t>&lt;&lt;e.g. agenda point&gt;&gt;</a:t>
            </a: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936625" y="3867150"/>
            <a:ext cx="43434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25" dirty="0"/>
              <a:t>&lt;&lt;subtitle&gt;&gt;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90109" y="1449155"/>
            <a:ext cx="6890657" cy="719476"/>
          </a:xfrm>
        </p:spPr>
        <p:txBody>
          <a:bodyPr/>
          <a:lstStyle>
            <a:lvl1pPr marL="257175" indent="-257175" algn="l">
              <a:buFont typeface="Wingdings" panose="05000000000000000000" pitchFamily="2" charset="2"/>
              <a:buChar char="§"/>
              <a:defRPr sz="1875">
                <a:latin typeface="Gotham Medium"/>
              </a:defRPr>
            </a:lvl1pPr>
          </a:lstStyle>
          <a:p>
            <a:r>
              <a:rPr lang="en-US" dirty="0"/>
              <a:t>Title 1 &lt;&lt;e.g. agenda point&gt;&gt;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6625" y="2168633"/>
            <a:ext cx="4343400" cy="481693"/>
          </a:xfrm>
        </p:spPr>
        <p:txBody>
          <a:bodyPr/>
          <a:lstStyle>
            <a:lvl1pPr marL="0" indent="0" algn="l">
              <a:buNone/>
              <a:defRPr sz="1125" baseline="0">
                <a:solidFill>
                  <a:schemeClr val="tx1"/>
                </a:solidFill>
                <a:latin typeface="Gotham Ligh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&lt;&lt;subtitle&gt;&gt;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76" y="159654"/>
            <a:ext cx="1106787" cy="8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385" y="6340475"/>
            <a:ext cx="53437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8242949" y="6343542"/>
            <a:ext cx="862012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125" dirty="0">
                <a:solidFill>
                  <a:schemeClr val="bg1"/>
                </a:solidFill>
                <a:latin typeface="Gotham Light" charset="0"/>
              </a:rPr>
              <a:t>Join </a:t>
            </a:r>
            <a:r>
              <a:rPr lang="en-US" altLang="en-US" sz="1125" dirty="0">
                <a:solidFill>
                  <a:schemeClr val="bg1"/>
                </a:solidFill>
                <a:latin typeface="Gotham Medium" charset="0"/>
              </a:rPr>
              <a:t>us</a:t>
            </a:r>
          </a:p>
          <a:p>
            <a:pPr algn="ctr" eaLnBrk="1" hangingPunct="1">
              <a:defRPr/>
            </a:pPr>
            <a:r>
              <a:rPr lang="en-US" altLang="en-US" sz="600" dirty="0">
                <a:solidFill>
                  <a:schemeClr val="bg1"/>
                </a:solidFill>
                <a:latin typeface="Gotham Light" charset="0"/>
              </a:rPr>
              <a:t>www.knx.se</a:t>
            </a:r>
          </a:p>
        </p:txBody>
      </p:sp>
    </p:spTree>
    <p:extLst>
      <p:ext uri="{BB962C8B-B14F-4D97-AF65-F5344CB8AC3E}">
        <p14:creationId xmlns:p14="http://schemas.microsoft.com/office/powerpoint/2010/main" val="342692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76" y="159654"/>
            <a:ext cx="1106787" cy="8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20"/>
          <p:cNvCxnSpPr/>
          <p:nvPr userDrawn="1"/>
        </p:nvCxnSpPr>
        <p:spPr>
          <a:xfrm>
            <a:off x="0" y="1473200"/>
            <a:ext cx="9144000" cy="0"/>
          </a:xfrm>
          <a:prstGeom prst="line">
            <a:avLst/>
          </a:prstGeom>
          <a:ln w="6350" cap="flat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17"/>
          <p:cNvSpPr>
            <a:spLocks noChangeArrowheads="1"/>
          </p:cNvSpPr>
          <p:nvPr userDrawn="1"/>
        </p:nvSpPr>
        <p:spPr bwMode="auto">
          <a:xfrm>
            <a:off x="0" y="6308727"/>
            <a:ext cx="9144000" cy="549275"/>
          </a:xfrm>
          <a:prstGeom prst="rect">
            <a:avLst/>
          </a:prstGeom>
          <a:solidFill>
            <a:srgbClr val="26262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 userDrawn="1"/>
        </p:nvSpPr>
        <p:spPr bwMode="auto">
          <a:xfrm>
            <a:off x="339725" y="6391277"/>
            <a:ext cx="2676525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Smart home and building solutions.</a:t>
            </a:r>
          </a:p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Global. Secure. Connected.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39726" y="1000803"/>
            <a:ext cx="8363404" cy="444500"/>
          </a:xfrm>
        </p:spPr>
        <p:txBody>
          <a:bodyPr/>
          <a:lstStyle>
            <a:lvl1pPr marL="0" indent="0" algn="ctr">
              <a:buNone/>
              <a:defRPr sz="1500">
                <a:latin typeface="Gotham Medium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&lt;&lt;Title of slide&gt;&gt;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784453" y="2376264"/>
            <a:ext cx="3668485" cy="644751"/>
          </a:xfrm>
        </p:spPr>
        <p:txBody>
          <a:bodyPr/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2100" kern="1200" dirty="0">
                <a:solidFill>
                  <a:srgbClr val="404040"/>
                </a:solidFill>
                <a:latin typeface="Gotham Medium" charset="0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&lt;&lt;Headline&gt;&gt;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59693" y="3298827"/>
            <a:ext cx="3293244" cy="1330325"/>
          </a:xfrm>
        </p:spPr>
        <p:txBody>
          <a:bodyPr/>
          <a:lstStyle>
            <a:lvl1pPr marL="0" indent="0">
              <a:buNone/>
              <a:defRPr lang="en-US" sz="1125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+mn-ea"/>
                <a:cs typeface="Gotham Light"/>
              </a:defRPr>
            </a:lvl1pPr>
          </a:lstStyle>
          <a:p>
            <a:pPr lvl="0"/>
            <a:r>
              <a:rPr lang="en-US" dirty="0"/>
              <a:t>&lt;&lt;Description of picture&gt;&gt;</a:t>
            </a:r>
          </a:p>
          <a:p>
            <a:pPr lvl="0"/>
            <a:r>
              <a:rPr lang="en-US" dirty="0"/>
              <a:t>&lt;&lt;caption&gt;&gt;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4452939" y="1927227"/>
            <a:ext cx="4691062" cy="3135313"/>
          </a:xfrm>
        </p:spPr>
        <p:txBody>
          <a:bodyPr/>
          <a:lstStyle/>
          <a:p>
            <a:pPr lvl="0"/>
            <a:endParaRPr lang="en-US" noProof="0" dirty="0"/>
          </a:p>
        </p:txBody>
      </p:sp>
      <p:pic>
        <p:nvPicPr>
          <p:cNvPr id="17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385" y="6340475"/>
            <a:ext cx="53437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8242949" y="6343542"/>
            <a:ext cx="862012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125" dirty="0">
                <a:solidFill>
                  <a:schemeClr val="bg1"/>
                </a:solidFill>
                <a:latin typeface="Gotham Light" charset="0"/>
              </a:rPr>
              <a:t>Join </a:t>
            </a:r>
            <a:r>
              <a:rPr lang="en-US" altLang="en-US" sz="1125" dirty="0">
                <a:solidFill>
                  <a:schemeClr val="bg1"/>
                </a:solidFill>
                <a:latin typeface="Gotham Medium" charset="0"/>
              </a:rPr>
              <a:t>us</a:t>
            </a:r>
          </a:p>
          <a:p>
            <a:pPr algn="ctr" eaLnBrk="1" hangingPunct="1">
              <a:defRPr/>
            </a:pPr>
            <a:r>
              <a:rPr lang="en-US" altLang="en-US" sz="600" dirty="0">
                <a:solidFill>
                  <a:schemeClr val="bg1"/>
                </a:solidFill>
                <a:latin typeface="Gotham Light" charset="0"/>
              </a:rPr>
              <a:t>www.knx.se</a:t>
            </a:r>
          </a:p>
        </p:txBody>
      </p:sp>
    </p:spTree>
    <p:extLst>
      <p:ext uri="{BB962C8B-B14F-4D97-AF65-F5344CB8AC3E}">
        <p14:creationId xmlns:p14="http://schemas.microsoft.com/office/powerpoint/2010/main" val="633272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20"/>
          <p:cNvCxnSpPr/>
          <p:nvPr userDrawn="1"/>
        </p:nvCxnSpPr>
        <p:spPr>
          <a:xfrm>
            <a:off x="0" y="1473200"/>
            <a:ext cx="9144000" cy="0"/>
          </a:xfrm>
          <a:prstGeom prst="line">
            <a:avLst/>
          </a:prstGeom>
          <a:ln w="6350" cap="flat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 17"/>
          <p:cNvSpPr>
            <a:spLocks noChangeArrowheads="1"/>
          </p:cNvSpPr>
          <p:nvPr userDrawn="1"/>
        </p:nvSpPr>
        <p:spPr bwMode="auto">
          <a:xfrm>
            <a:off x="0" y="6308727"/>
            <a:ext cx="9144000" cy="549275"/>
          </a:xfrm>
          <a:prstGeom prst="rect">
            <a:avLst/>
          </a:prstGeom>
          <a:solidFill>
            <a:srgbClr val="26262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5" name="TextBox 7"/>
          <p:cNvSpPr txBox="1">
            <a:spLocks noChangeArrowheads="1"/>
          </p:cNvSpPr>
          <p:nvPr userDrawn="1"/>
        </p:nvSpPr>
        <p:spPr bwMode="auto">
          <a:xfrm>
            <a:off x="339725" y="6391277"/>
            <a:ext cx="2676525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Smart home and building solutions.</a:t>
            </a:r>
          </a:p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Global. Secure. Connected.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39726" y="1000803"/>
            <a:ext cx="8363404" cy="444500"/>
          </a:xfrm>
        </p:spPr>
        <p:txBody>
          <a:bodyPr/>
          <a:lstStyle>
            <a:lvl1pPr marL="0" indent="0" algn="ctr">
              <a:buNone/>
              <a:defRPr sz="1500">
                <a:latin typeface="Gotham Medium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82601" y="1915318"/>
            <a:ext cx="1811564" cy="574371"/>
          </a:xfrm>
        </p:spPr>
        <p:txBody>
          <a:bodyPr/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1050" kern="1200" dirty="0">
                <a:solidFill>
                  <a:srgbClr val="404040"/>
                </a:solidFill>
                <a:latin typeface="Gotham Medium" charset="0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&lt;&lt;Title&gt;&gt;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563950" y="1761443"/>
            <a:ext cx="3293244" cy="932772"/>
          </a:xfrm>
        </p:spPr>
        <p:txBody>
          <a:bodyPr/>
          <a:lstStyle>
            <a:lvl1pPr marL="0" indent="0">
              <a:buNone/>
              <a:defRPr lang="en-US" sz="9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+mn-ea"/>
                <a:cs typeface="Gotham Light"/>
              </a:defRPr>
            </a:lvl1pPr>
          </a:lstStyle>
          <a:p>
            <a:pPr lvl="0"/>
            <a:r>
              <a:rPr lang="en-US" dirty="0"/>
              <a:t>&lt;&lt;Description of picture&gt;&gt;</a:t>
            </a:r>
          </a:p>
          <a:p>
            <a:pPr lvl="0"/>
            <a:r>
              <a:rPr lang="en-US" dirty="0"/>
              <a:t>&lt;&lt;caption&gt;&gt;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389688" y="1501099"/>
            <a:ext cx="2754312" cy="140244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96213" y="3586279"/>
            <a:ext cx="1811564" cy="574371"/>
          </a:xfrm>
        </p:spPr>
        <p:txBody>
          <a:bodyPr/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1050" kern="1200" dirty="0">
                <a:solidFill>
                  <a:srgbClr val="404040"/>
                </a:solidFill>
                <a:latin typeface="Gotham Medium" charset="0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&lt;&lt;Title&gt;&gt;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577562" y="3432404"/>
            <a:ext cx="3293244" cy="932772"/>
          </a:xfrm>
        </p:spPr>
        <p:txBody>
          <a:bodyPr/>
          <a:lstStyle>
            <a:lvl1pPr marL="0" indent="0">
              <a:buNone/>
              <a:defRPr lang="en-US" sz="9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+mn-ea"/>
                <a:cs typeface="Gotham Light"/>
              </a:defRPr>
            </a:lvl1pPr>
          </a:lstStyle>
          <a:p>
            <a:pPr lvl="0"/>
            <a:r>
              <a:rPr lang="en-US" dirty="0"/>
              <a:t>&lt;&lt;Description of picture&gt;&gt;</a:t>
            </a:r>
          </a:p>
          <a:p>
            <a:pPr lvl="0"/>
            <a:r>
              <a:rPr lang="en-US" dirty="0"/>
              <a:t>&lt;&lt;caption&gt;&gt;</a:t>
            </a:r>
          </a:p>
        </p:txBody>
      </p:sp>
      <p:sp>
        <p:nvSpPr>
          <p:cNvPr id="19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6403300" y="3172060"/>
            <a:ext cx="2754312" cy="140244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501654" y="5281729"/>
            <a:ext cx="1811564" cy="574371"/>
          </a:xfrm>
        </p:spPr>
        <p:txBody>
          <a:bodyPr/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lang="en-US" sz="1050" kern="1200" dirty="0">
                <a:solidFill>
                  <a:srgbClr val="404040"/>
                </a:solidFill>
                <a:latin typeface="Gotham Medium" charset="0"/>
                <a:ea typeface="MS PGothic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&lt;&lt;Title&gt;&gt;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583003" y="5127854"/>
            <a:ext cx="3293244" cy="932772"/>
          </a:xfrm>
        </p:spPr>
        <p:txBody>
          <a:bodyPr/>
          <a:lstStyle>
            <a:lvl1pPr marL="0" indent="0">
              <a:buNone/>
              <a:defRPr lang="en-US" sz="9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+mn-ea"/>
                <a:cs typeface="Gotham Light"/>
              </a:defRPr>
            </a:lvl1pPr>
          </a:lstStyle>
          <a:p>
            <a:pPr lvl="0"/>
            <a:r>
              <a:rPr lang="en-US" dirty="0"/>
              <a:t>&lt;&lt;Description of picture&gt;&gt;</a:t>
            </a:r>
          </a:p>
          <a:p>
            <a:pPr lvl="0"/>
            <a:r>
              <a:rPr lang="en-US" dirty="0"/>
              <a:t>&lt;&lt;caption&gt;&gt;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19"/>
          </p:nvPr>
        </p:nvSpPr>
        <p:spPr>
          <a:xfrm>
            <a:off x="6408741" y="4867510"/>
            <a:ext cx="2754312" cy="1402440"/>
          </a:xfrm>
        </p:spPr>
        <p:txBody>
          <a:bodyPr/>
          <a:lstStyle/>
          <a:p>
            <a:pPr lvl="0"/>
            <a:endParaRPr lang="en-US" noProof="0" dirty="0"/>
          </a:p>
        </p:txBody>
      </p:sp>
      <p:pic>
        <p:nvPicPr>
          <p:cNvPr id="28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76" y="159654"/>
            <a:ext cx="1106787" cy="8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385" y="6340475"/>
            <a:ext cx="53437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 userDrawn="1"/>
        </p:nvSpPr>
        <p:spPr bwMode="auto">
          <a:xfrm>
            <a:off x="8242949" y="6343542"/>
            <a:ext cx="862012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125" dirty="0">
                <a:solidFill>
                  <a:schemeClr val="bg1"/>
                </a:solidFill>
                <a:latin typeface="Gotham Light" charset="0"/>
              </a:rPr>
              <a:t>Join </a:t>
            </a:r>
            <a:r>
              <a:rPr lang="en-US" altLang="en-US" sz="1125" dirty="0">
                <a:solidFill>
                  <a:schemeClr val="bg1"/>
                </a:solidFill>
                <a:latin typeface="Gotham Medium" charset="0"/>
              </a:rPr>
              <a:t>us</a:t>
            </a:r>
          </a:p>
          <a:p>
            <a:pPr algn="ctr" eaLnBrk="1" hangingPunct="1">
              <a:defRPr/>
            </a:pPr>
            <a:r>
              <a:rPr lang="en-US" altLang="en-US" sz="600" dirty="0">
                <a:solidFill>
                  <a:schemeClr val="bg1"/>
                </a:solidFill>
                <a:latin typeface="Gotham Light" charset="0"/>
              </a:rPr>
              <a:t>www.knx.se</a:t>
            </a:r>
          </a:p>
        </p:txBody>
      </p:sp>
    </p:spTree>
    <p:extLst>
      <p:ext uri="{BB962C8B-B14F-4D97-AF65-F5344CB8AC3E}">
        <p14:creationId xmlns:p14="http://schemas.microsoft.com/office/powerpoint/2010/main" val="39254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RGE PICTU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7"/>
          <p:cNvSpPr>
            <a:spLocks noChangeArrowheads="1"/>
          </p:cNvSpPr>
          <p:nvPr userDrawn="1"/>
        </p:nvSpPr>
        <p:spPr bwMode="auto">
          <a:xfrm>
            <a:off x="0" y="6308727"/>
            <a:ext cx="9144000" cy="549275"/>
          </a:xfrm>
          <a:prstGeom prst="rect">
            <a:avLst/>
          </a:prstGeom>
          <a:solidFill>
            <a:srgbClr val="26262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 userDrawn="1"/>
        </p:nvSpPr>
        <p:spPr bwMode="auto">
          <a:xfrm>
            <a:off x="339725" y="6391277"/>
            <a:ext cx="2676525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Smart home and building solutions.</a:t>
            </a:r>
          </a:p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Global. Secure. Connected.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39726" y="1000803"/>
            <a:ext cx="8363404" cy="444500"/>
          </a:xfrm>
        </p:spPr>
        <p:txBody>
          <a:bodyPr/>
          <a:lstStyle>
            <a:lvl1pPr marL="0" indent="0" algn="ctr">
              <a:buNone/>
              <a:defRPr sz="1500">
                <a:latin typeface="Gotham Medium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&lt;&lt;Title&gt;&gt;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808628" y="2020550"/>
            <a:ext cx="3293244" cy="1330325"/>
          </a:xfrm>
        </p:spPr>
        <p:txBody>
          <a:bodyPr/>
          <a:lstStyle>
            <a:lvl1pPr marL="0" indent="0">
              <a:buNone/>
              <a:defRPr lang="en-US" sz="135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+mn-ea"/>
                <a:cs typeface="Gotham Light"/>
              </a:defRPr>
            </a:lvl1pPr>
          </a:lstStyle>
          <a:p>
            <a:pPr lvl="0"/>
            <a:r>
              <a:rPr lang="en-US" dirty="0"/>
              <a:t>&lt;&lt;Description of picture&gt;&gt;</a:t>
            </a:r>
          </a:p>
          <a:p>
            <a:pPr lvl="0"/>
            <a:r>
              <a:rPr lang="en-US" dirty="0"/>
              <a:t>&lt;&lt;caption&gt;&gt;</a:t>
            </a: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76" y="159654"/>
            <a:ext cx="1106787" cy="8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39726" y="1477053"/>
            <a:ext cx="8804274" cy="4835752"/>
          </a:xfrm>
        </p:spPr>
        <p:txBody>
          <a:bodyPr/>
          <a:lstStyle/>
          <a:p>
            <a:pPr lvl="0"/>
            <a:endParaRPr lang="en-US" noProof="0" dirty="0"/>
          </a:p>
        </p:txBody>
      </p:sp>
      <p:pic>
        <p:nvPicPr>
          <p:cNvPr id="12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385" y="6340475"/>
            <a:ext cx="53437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8242949" y="6343542"/>
            <a:ext cx="862012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125" dirty="0">
                <a:solidFill>
                  <a:schemeClr val="bg1"/>
                </a:solidFill>
                <a:latin typeface="Gotham Light" charset="0"/>
              </a:rPr>
              <a:t>Join </a:t>
            </a:r>
            <a:r>
              <a:rPr lang="en-US" altLang="en-US" sz="1125" dirty="0">
                <a:solidFill>
                  <a:schemeClr val="bg1"/>
                </a:solidFill>
                <a:latin typeface="Gotham Medium" charset="0"/>
              </a:rPr>
              <a:t>us</a:t>
            </a:r>
          </a:p>
          <a:p>
            <a:pPr algn="ctr" eaLnBrk="1" hangingPunct="1">
              <a:defRPr/>
            </a:pPr>
            <a:r>
              <a:rPr lang="en-US" altLang="en-US" sz="600" dirty="0">
                <a:solidFill>
                  <a:schemeClr val="bg1"/>
                </a:solidFill>
                <a:latin typeface="Gotham Light" charset="0"/>
              </a:rPr>
              <a:t>www.knx.se</a:t>
            </a:r>
          </a:p>
        </p:txBody>
      </p:sp>
    </p:spTree>
    <p:extLst>
      <p:ext uri="{BB962C8B-B14F-4D97-AF65-F5344CB8AC3E}">
        <p14:creationId xmlns:p14="http://schemas.microsoft.com/office/powerpoint/2010/main" val="184994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7"/>
          <p:cNvSpPr>
            <a:spLocks noChangeArrowheads="1"/>
          </p:cNvSpPr>
          <p:nvPr userDrawn="1"/>
        </p:nvSpPr>
        <p:spPr bwMode="auto">
          <a:xfrm>
            <a:off x="0" y="6308727"/>
            <a:ext cx="9144000" cy="549275"/>
          </a:xfrm>
          <a:prstGeom prst="rect">
            <a:avLst/>
          </a:prstGeom>
          <a:solidFill>
            <a:srgbClr val="26262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 userDrawn="1"/>
        </p:nvSpPr>
        <p:spPr bwMode="auto">
          <a:xfrm>
            <a:off x="339725" y="6391277"/>
            <a:ext cx="2676525" cy="3348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Smart home and building solutions.</a:t>
            </a:r>
          </a:p>
          <a:p>
            <a:pPr eaLnBrk="1" hangingPunct="1">
              <a:defRPr/>
            </a:pPr>
            <a:r>
              <a:rPr lang="en-US" altLang="en-US" sz="788" dirty="0">
                <a:solidFill>
                  <a:srgbClr val="FFFFFF"/>
                </a:solidFill>
                <a:latin typeface="Gotham Light"/>
                <a:cs typeface="Gotham Light"/>
              </a:rPr>
              <a:t>Global. Secure. Connected.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984375" y="1466392"/>
            <a:ext cx="5511800" cy="444500"/>
          </a:xfrm>
        </p:spPr>
        <p:txBody>
          <a:bodyPr/>
          <a:lstStyle>
            <a:lvl1pPr marL="0" indent="0" algn="ctr">
              <a:buNone/>
              <a:defRPr sz="1500" baseline="0">
                <a:latin typeface="Gotham Medium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&lt;&lt;Title&gt;&gt;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016251" y="4998247"/>
            <a:ext cx="3787865" cy="658482"/>
          </a:xfrm>
        </p:spPr>
        <p:txBody>
          <a:bodyPr/>
          <a:lstStyle>
            <a:lvl1pPr marL="0" indent="0" algn="ctr">
              <a:buNone/>
              <a:defRPr lang="en-US" sz="105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 Light"/>
                <a:ea typeface="+mn-ea"/>
                <a:cs typeface="Gotham Light"/>
              </a:defRPr>
            </a:lvl1pPr>
          </a:lstStyle>
          <a:p>
            <a:pPr lvl="0"/>
            <a:r>
              <a:rPr lang="en-US" dirty="0"/>
              <a:t>&lt;&lt;Description of media&gt;&gt;</a:t>
            </a:r>
          </a:p>
          <a:p>
            <a:pPr lvl="0"/>
            <a:r>
              <a:rPr lang="en-US" dirty="0"/>
              <a:t>&lt;&lt;caption&gt;&gt;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1984375" y="2020888"/>
            <a:ext cx="5511800" cy="2863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975" y="160368"/>
            <a:ext cx="1106788" cy="83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385" y="6340475"/>
            <a:ext cx="534371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242949" y="6343542"/>
            <a:ext cx="862012" cy="35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125" dirty="0">
                <a:solidFill>
                  <a:schemeClr val="bg1"/>
                </a:solidFill>
                <a:latin typeface="Gotham Light" charset="0"/>
              </a:rPr>
              <a:t>Join </a:t>
            </a:r>
            <a:r>
              <a:rPr lang="en-US" altLang="en-US" sz="1125" dirty="0">
                <a:solidFill>
                  <a:schemeClr val="bg1"/>
                </a:solidFill>
                <a:latin typeface="Gotham Medium" charset="0"/>
              </a:rPr>
              <a:t>us</a:t>
            </a:r>
          </a:p>
          <a:p>
            <a:pPr algn="ctr" eaLnBrk="1" hangingPunct="1">
              <a:defRPr/>
            </a:pPr>
            <a:r>
              <a:rPr lang="en-US" altLang="en-US" sz="600" dirty="0">
                <a:solidFill>
                  <a:schemeClr val="bg1"/>
                </a:solidFill>
                <a:latin typeface="Gotham Light" charset="0"/>
              </a:rPr>
              <a:t>www.knx.se</a:t>
            </a:r>
          </a:p>
        </p:txBody>
      </p:sp>
    </p:spTree>
    <p:extLst>
      <p:ext uri="{BB962C8B-B14F-4D97-AF65-F5344CB8AC3E}">
        <p14:creationId xmlns:p14="http://schemas.microsoft.com/office/powerpoint/2010/main" val="150523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86" y="4632667"/>
            <a:ext cx="2579444" cy="198686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63" y="4796820"/>
            <a:ext cx="1502202" cy="113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263526" y="5962651"/>
            <a:ext cx="42243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50" dirty="0">
                <a:solidFill>
                  <a:srgbClr val="404040"/>
                </a:solidFill>
                <a:latin typeface="Gotham Light" charset="0"/>
              </a:rPr>
              <a:t>Smart home and building solutions.</a:t>
            </a:r>
          </a:p>
          <a:p>
            <a:pPr eaLnBrk="1" hangingPunct="1"/>
            <a:r>
              <a:rPr lang="en-US" altLang="en-US" sz="1050" dirty="0">
                <a:solidFill>
                  <a:srgbClr val="404040"/>
                </a:solidFill>
                <a:latin typeface="Gotham Light" charset="0"/>
              </a:rPr>
              <a:t>Global. Secure. Connected.</a:t>
            </a:r>
          </a:p>
        </p:txBody>
      </p:sp>
      <p:sp>
        <p:nvSpPr>
          <p:cNvPr id="6" name="TextBox 8"/>
          <p:cNvSpPr txBox="1"/>
          <p:nvPr userDrawn="1"/>
        </p:nvSpPr>
        <p:spPr>
          <a:xfrm>
            <a:off x="3205164" y="1665289"/>
            <a:ext cx="2565400" cy="60016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/>
                <a:ea typeface="+mn-ea"/>
                <a:cs typeface="Gotham Medium"/>
              </a:rPr>
              <a:t>Thanks.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712132" y="2686052"/>
            <a:ext cx="3551464" cy="257627"/>
          </a:xfrm>
        </p:spPr>
        <p:txBody>
          <a:bodyPr/>
          <a:lstStyle>
            <a:lvl1pPr marL="0" indent="0" algn="ctr" defTabSz="342900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050" dirty="0" smtClean="0">
                <a:latin typeface="Gotham Medium"/>
              </a:defRPr>
            </a:lvl1pPr>
          </a:lstStyle>
          <a:p>
            <a:pPr algn="ctr" eaLnBrk="1" hangingPunct="1"/>
            <a:r>
              <a:rPr lang="en-US" altLang="en-US" sz="1050" dirty="0">
                <a:solidFill>
                  <a:srgbClr val="404040"/>
                </a:solidFill>
                <a:latin typeface="Gotham Medium" charset="0"/>
              </a:rPr>
              <a:t>[Full name of presenter]</a:t>
            </a:r>
          </a:p>
          <a:p>
            <a:pPr algn="ctr" eaLnBrk="1" hangingPunct="1"/>
            <a:endParaRPr lang="en-US" altLang="en-US" sz="1050" dirty="0">
              <a:solidFill>
                <a:srgbClr val="404040"/>
              </a:solidFill>
              <a:latin typeface="Gotham Light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2702606" y="2960347"/>
            <a:ext cx="3552825" cy="252639"/>
          </a:xfrm>
        </p:spPr>
        <p:txBody>
          <a:bodyPr/>
          <a:lstStyle>
            <a:lvl1pPr marL="0" indent="0" algn="ctr">
              <a:buNone/>
              <a:defRPr sz="750" baseline="0">
                <a:latin typeface="Gotham Light"/>
              </a:defRPr>
            </a:lvl1pPr>
          </a:lstStyle>
          <a:p>
            <a:pPr lvl="0"/>
            <a:r>
              <a:rPr lang="en-US" dirty="0"/>
              <a:t>[Position of presenter]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17580" y="3311978"/>
            <a:ext cx="3551464" cy="257627"/>
          </a:xfrm>
        </p:spPr>
        <p:txBody>
          <a:bodyPr/>
          <a:lstStyle>
            <a:lvl1pPr marL="0" indent="0" algn="ctr" defTabSz="342900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050" dirty="0" smtClean="0">
                <a:latin typeface="Gotham Medium"/>
              </a:defRPr>
            </a:lvl1pPr>
          </a:lstStyle>
          <a:p>
            <a:pPr algn="ctr" eaLnBrk="1" hangingPunct="1"/>
            <a:r>
              <a:rPr lang="en-US" altLang="en-US" sz="1050" dirty="0">
                <a:solidFill>
                  <a:srgbClr val="404040"/>
                </a:solidFill>
                <a:latin typeface="Gotham Medium" charset="0"/>
              </a:rPr>
              <a:t>[Phone number]</a:t>
            </a:r>
          </a:p>
          <a:p>
            <a:pPr algn="ctr" eaLnBrk="1" hangingPunct="1"/>
            <a:endParaRPr lang="en-US" altLang="en-US" sz="1050" dirty="0">
              <a:solidFill>
                <a:srgbClr val="404040"/>
              </a:solidFill>
              <a:latin typeface="Gotham Light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714861" y="3595008"/>
            <a:ext cx="3551464" cy="257627"/>
          </a:xfrm>
        </p:spPr>
        <p:txBody>
          <a:bodyPr/>
          <a:lstStyle>
            <a:lvl1pPr marL="0" indent="0" algn="ctr" defTabSz="342900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050" dirty="0" smtClean="0">
                <a:latin typeface="Gotham Medium"/>
              </a:defRPr>
            </a:lvl1pPr>
          </a:lstStyle>
          <a:p>
            <a:pPr algn="ctr" eaLnBrk="1" hangingPunct="1"/>
            <a:r>
              <a:rPr lang="en-US" altLang="en-US" sz="1050" dirty="0">
                <a:solidFill>
                  <a:srgbClr val="404040"/>
                </a:solidFill>
                <a:latin typeface="Gotham Medium" charset="0"/>
              </a:rPr>
              <a:t>[Email]</a:t>
            </a:r>
          </a:p>
          <a:p>
            <a:pPr algn="ctr" eaLnBrk="1" hangingPunct="1"/>
            <a:endParaRPr lang="en-US" altLang="en-US" sz="1050" dirty="0">
              <a:solidFill>
                <a:srgbClr val="404040"/>
              </a:solidFill>
              <a:latin typeface="Gotham Light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 userDrawn="1"/>
        </p:nvSpPr>
        <p:spPr bwMode="auto">
          <a:xfrm>
            <a:off x="2717580" y="3998787"/>
            <a:ext cx="355146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050" dirty="0">
                <a:solidFill>
                  <a:srgbClr val="404040"/>
                </a:solidFill>
                <a:latin typeface="Gotham Light" charset="0"/>
              </a:rPr>
              <a:t>For general questions: </a:t>
            </a:r>
          </a:p>
          <a:p>
            <a:pPr algn="ctr" eaLnBrk="1" hangingPunct="1"/>
            <a:r>
              <a:rPr lang="en-US" altLang="en-US" sz="1050" dirty="0">
                <a:solidFill>
                  <a:srgbClr val="404040"/>
                </a:solidFill>
                <a:latin typeface="Gotham Light" charset="0"/>
              </a:rPr>
              <a:t>info@knx.org – www.knx.org</a:t>
            </a:r>
          </a:p>
        </p:txBody>
      </p:sp>
    </p:spTree>
    <p:extLst>
      <p:ext uri="{BB962C8B-B14F-4D97-AF65-F5344CB8AC3E}">
        <p14:creationId xmlns:p14="http://schemas.microsoft.com/office/powerpoint/2010/main" val="4529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Click to edit Master text styles</a:t>
            </a:r>
          </a:p>
          <a:p>
            <a:pPr lvl="1"/>
            <a:r>
              <a:rPr lang="es-ES_tradnl" altLang="en-US"/>
              <a:t>Second level</a:t>
            </a:r>
          </a:p>
          <a:p>
            <a:pPr lvl="2"/>
            <a:r>
              <a:rPr lang="es-ES_tradnl" altLang="en-US"/>
              <a:t>Third level</a:t>
            </a:r>
          </a:p>
          <a:p>
            <a:pPr lvl="3"/>
            <a:r>
              <a:rPr lang="es-ES_tradnl" altLang="en-US"/>
              <a:t>Fourth level</a:t>
            </a:r>
          </a:p>
          <a:p>
            <a:pPr lvl="4"/>
            <a:r>
              <a:rPr lang="es-ES_tradnl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E10B03-8B23-4549-BCE4-742E89B81948}" type="datetimeFigureOut">
              <a:rPr lang="en-US" altLang="en-US"/>
              <a:pPr>
                <a:defRPr/>
              </a:pPr>
              <a:t>9/23/2019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8B56AB-B65C-4AC4-9924-7EEE409DF6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8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x.org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x.org/" TargetMode="External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knx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knx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www.knx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wmf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mp"/><Relationship Id="rId5" Type="http://schemas.openxmlformats.org/officeDocument/2006/relationships/image" Target="../media/image67.tmp"/><Relationship Id="rId4" Type="http://schemas.openxmlformats.org/officeDocument/2006/relationships/image" Target="../media/image66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www.knx.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hyperlink" Target="http://www.knx.org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g"/><Relationship Id="rId2" Type="http://schemas.openxmlformats.org/officeDocument/2006/relationships/hyperlink" Target="http://www.knx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knx.se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Schneider%20KNX_grundutbildning/Funktionsbeskrivning/Funktionsbeskrivning%20kontor%20&#196;ngelholm.docx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mp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mp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mp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mp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mp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m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mp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mp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FB5BB1-D0B2-4EA6-B5E9-A26DC3ABD5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KNX</a:t>
            </a:r>
            <a:br>
              <a:rPr lang="sv-SE" dirty="0"/>
            </a:br>
            <a:r>
              <a:rPr lang="sv-SE" dirty="0"/>
              <a:t>Den moderna elinstallationen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5967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5C83E21-17F2-4D89-AB8B-5B311C59E188}"/>
              </a:ext>
            </a:extLst>
          </p:cNvPr>
          <p:cNvSpPr/>
          <p:nvPr/>
        </p:nvSpPr>
        <p:spPr>
          <a:xfrm>
            <a:off x="990600" y="1453662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2006 – </a:t>
            </a:r>
            <a:r>
              <a:rPr lang="sv-FI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KNX godkändes som världsstandard för Hem- och Fastighetsautomation </a:t>
            </a:r>
            <a:endParaRPr lang="en-US" sz="2000" b="1" dirty="0">
              <a:solidFill>
                <a:srgbClr val="369226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9553FE-0DA4-4919-8CED-A6269966152F}"/>
              </a:ext>
            </a:extLst>
          </p:cNvPr>
          <p:cNvSpPr/>
          <p:nvPr/>
        </p:nvSpPr>
        <p:spPr>
          <a:xfrm>
            <a:off x="971600" y="2564904"/>
            <a:ext cx="752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KNX uppbyggnad och struktur antogs efter en presentation på ISO/IEC mötet i mars 2005.</a:t>
            </a:r>
            <a:endParaRPr lang="en-GB" dirty="0">
              <a:solidFill>
                <a:srgbClr val="C00000"/>
              </a:solidFill>
              <a:latin typeface="Gotham Book" pitchFamily="50" charset="0"/>
              <a:cs typeface="Gotham Book" pitchFamily="50" charset="0"/>
            </a:endParaRPr>
          </a:p>
          <a:p>
            <a:pPr marL="114300" indent="-114300">
              <a:buFont typeface="Arial" pitchFamily="34" charset="0"/>
              <a:buChar char="•"/>
            </a:pPr>
            <a:endParaRPr lang="en-US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 oktober 2006 var alla dokument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klara för det formella utförandet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som en Internationell Standard</a:t>
            </a:r>
          </a:p>
          <a:p>
            <a:pPr marL="234950" indent="-234950">
              <a:buFont typeface="Arial" pitchFamily="34" charset="0"/>
              <a:buChar char="•"/>
            </a:pPr>
            <a:endParaRPr lang="en-US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49E4DD-6E09-461D-BDCF-E1031EAD6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25" t="17187" r="5000" b="5469"/>
          <a:stretch>
            <a:fillRect/>
          </a:stretch>
        </p:blipFill>
        <p:spPr bwMode="auto">
          <a:xfrm>
            <a:off x="5508104" y="3140968"/>
            <a:ext cx="3365481" cy="31480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D596273-F319-417B-9F60-FF236729A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7325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4E62CF8C-E330-4B84-9A43-12A207A9F461}"/>
              </a:ext>
            </a:extLst>
          </p:cNvPr>
          <p:cNvSpPr/>
          <p:nvPr/>
        </p:nvSpPr>
        <p:spPr>
          <a:xfrm>
            <a:off x="990600" y="1453662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2010 – ETS4 lanserades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1A81A2-003F-4341-BC8F-0E2774376462}"/>
              </a:ext>
            </a:extLst>
          </p:cNvPr>
          <p:cNvSpPr/>
          <p:nvPr/>
        </p:nvSpPr>
        <p:spPr>
          <a:xfrm>
            <a:off x="990600" y="2580078"/>
            <a:ext cx="75265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24 länder deltog vid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lanseringen av ETS4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 oktober 2014</a:t>
            </a:r>
          </a:p>
          <a:p>
            <a:pPr marL="234950" indent="-234950"/>
            <a:endParaRPr lang="de-DE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ETS4 är, jämfört med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dess föregångare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snabbare, mer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användarvänlig och har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ett enklare i gränssnitt</a:t>
            </a:r>
            <a:endParaRPr lang="en-US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43E40-6709-43C8-AEBB-5CF94108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276872"/>
            <a:ext cx="4738496" cy="37083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3C7C157-D848-4033-99ED-910645398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36357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193AFC7B-6FBB-42F3-800F-C130AD79A342}"/>
              </a:ext>
            </a:extLst>
          </p:cNvPr>
          <p:cNvSpPr/>
          <p:nvPr/>
        </p:nvSpPr>
        <p:spPr>
          <a:xfrm>
            <a:off x="990600" y="1453662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2014 – ETS5 lanserades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D55DAA-C6C6-49B4-AE4F-FA598CB72A9B}"/>
              </a:ext>
            </a:extLst>
          </p:cNvPr>
          <p:cNvSpPr/>
          <p:nvPr/>
        </p:nvSpPr>
        <p:spPr>
          <a:xfrm>
            <a:off x="990600" y="2580078"/>
            <a:ext cx="752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Ny databas-lösning samt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integrering av KNX RF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endParaRPr lang="sv-FI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PC oberoende </a:t>
            </a:r>
            <a:r>
              <a:rPr lang="sv-SE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platform</a:t>
            </a:r>
            <a:endParaRPr lang="sv-SE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endParaRPr lang="en-GB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2" descr="http://www.highlight-web.de/uploads/pics/140415-knx-ets5-1.jpg">
            <a:extLst>
              <a:ext uri="{FF2B5EF4-FFF2-40B4-BE49-F238E27FC236}">
                <a16:creationId xmlns:a16="http://schemas.microsoft.com/office/drawing/2014/main" id="{09E29D5E-FF83-4104-B066-A4A36C118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211" y="2996952"/>
            <a:ext cx="4618317" cy="3074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D92DCE6-4F8D-4C29-B3EA-21A08CA4F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20450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436355CF-5FE3-4FC5-9BC5-98965F824C3F}"/>
              </a:ext>
            </a:extLst>
          </p:cNvPr>
          <p:cNvSpPr/>
          <p:nvPr/>
        </p:nvSpPr>
        <p:spPr>
          <a:xfrm>
            <a:off x="990600" y="1453662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2017 – ETS Inside lanseras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24BA1F-81E4-483F-9DC5-365CDFAE3729}"/>
              </a:ext>
            </a:extLst>
          </p:cNvPr>
          <p:cNvSpPr/>
          <p:nvPr/>
        </p:nvSpPr>
        <p:spPr>
          <a:xfrm>
            <a:off x="990600" y="2276872"/>
            <a:ext cx="752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Nytt revolutionerande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verktyg med smarta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arbetsmetoder och förenklat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användargränssnitt</a:t>
            </a:r>
            <a:endParaRPr lang="en-US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endParaRPr lang="sv-SE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Använd din smartphone,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surfplatta eller PC</a:t>
            </a:r>
          </a:p>
          <a:p>
            <a:pPr marL="234950" indent="-234950">
              <a:buFont typeface="Arial" pitchFamily="34" charset="0"/>
              <a:buChar char="•"/>
            </a:pPr>
            <a:endParaRPr lang="sv-SE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Framtaget främst för små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och medelstora projekt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EBC1F55-14AF-40AF-8B93-54C3DAE001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393" y="2508999"/>
            <a:ext cx="3535736" cy="3551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84F0876-DE63-4B32-A6B0-3F9610693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66965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7F8C978-8729-4BBB-AE67-05BCCD3BD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37" y="1508139"/>
            <a:ext cx="7050336" cy="469735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E913C79-82EA-4D5E-9FF7-C88091ACF463}"/>
              </a:ext>
            </a:extLst>
          </p:cNvPr>
          <p:cNvSpPr txBox="1"/>
          <p:nvPr/>
        </p:nvSpPr>
        <p:spPr>
          <a:xfrm>
            <a:off x="1507354" y="2137700"/>
            <a:ext cx="6587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KNX projekt finns installerade i mer än 160 länder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F8167480-C393-4C9F-AAB7-175B0D5F86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9726" y="1000803"/>
            <a:ext cx="8363404" cy="444500"/>
          </a:xfrm>
        </p:spPr>
        <p:txBody>
          <a:bodyPr/>
          <a:lstStyle/>
          <a:p>
            <a:r>
              <a:rPr lang="de-DE" sz="2000" b="1" dirty="0" err="1">
                <a:solidFill>
                  <a:srgbClr val="0C4B9D"/>
                </a:solidFill>
              </a:rPr>
              <a:t>Januari</a:t>
            </a:r>
            <a:r>
              <a:rPr lang="de-DE" sz="2000" b="1" dirty="0">
                <a:solidFill>
                  <a:srgbClr val="0C4B9D"/>
                </a:solidFill>
              </a:rPr>
              <a:t> 2019 </a:t>
            </a:r>
            <a:r>
              <a:rPr lang="de-DE" sz="2000" b="1" dirty="0" err="1">
                <a:solidFill>
                  <a:srgbClr val="0C4B9D"/>
                </a:solidFill>
              </a:rPr>
              <a:t>info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från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>
                <a:solidFill>
                  <a:srgbClr val="0C4B9D"/>
                </a:solidFill>
                <a:hlinkClick r:id="rId3"/>
              </a:rPr>
              <a:t>www.knx.org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59349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https://www.knx.org/wAssets/docs/downloads/Marketing/Presentations/Advantages-Of-KNX/Advantages - Internet Explorer">
            <a:extLst>
              <a:ext uri="{FF2B5EF4-FFF2-40B4-BE49-F238E27FC236}">
                <a16:creationId xmlns:a16="http://schemas.microsoft.com/office/drawing/2014/main" id="{CF878427-E397-48F3-A552-C8B8394B1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5116" r="20862" b="9302"/>
          <a:stretch/>
        </p:blipFill>
        <p:spPr>
          <a:xfrm>
            <a:off x="1003164" y="1527199"/>
            <a:ext cx="6967257" cy="4767069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CD491D6-EE63-4E0B-8181-C2AC329AB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 err="1">
                <a:solidFill>
                  <a:srgbClr val="0C4B9D"/>
                </a:solidFill>
              </a:rPr>
              <a:t>Januari</a:t>
            </a:r>
            <a:r>
              <a:rPr lang="de-DE" sz="2000" b="1" dirty="0">
                <a:solidFill>
                  <a:srgbClr val="0C4B9D"/>
                </a:solidFill>
              </a:rPr>
              <a:t> 2019 </a:t>
            </a:r>
            <a:r>
              <a:rPr lang="de-DE" sz="2000" b="1" dirty="0" err="1">
                <a:solidFill>
                  <a:srgbClr val="0C4B9D"/>
                </a:solidFill>
              </a:rPr>
              <a:t>info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från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>
                <a:solidFill>
                  <a:srgbClr val="0C4B9D"/>
                </a:solidFill>
                <a:hlinkClick r:id="rId3"/>
              </a:rPr>
              <a:t>www.knx.org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71211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D102A20-5837-4DCB-B0CD-E4098EA38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 err="1">
                <a:solidFill>
                  <a:srgbClr val="0C4B9D"/>
                </a:solidFill>
              </a:rPr>
              <a:t>Januari</a:t>
            </a:r>
            <a:r>
              <a:rPr lang="de-DE" sz="2000" b="1" dirty="0">
                <a:solidFill>
                  <a:srgbClr val="0C4B9D"/>
                </a:solidFill>
              </a:rPr>
              <a:t> 2019 </a:t>
            </a:r>
            <a:r>
              <a:rPr lang="de-DE" sz="2000" b="1" dirty="0" err="1">
                <a:solidFill>
                  <a:srgbClr val="0C4B9D"/>
                </a:solidFill>
              </a:rPr>
              <a:t>info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från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>
                <a:solidFill>
                  <a:srgbClr val="0C4B9D"/>
                </a:solidFill>
                <a:hlinkClick r:id="rId2"/>
              </a:rPr>
              <a:t>www.knx.org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</a:p>
          <a:p>
            <a:endParaRPr lang="sv-SE" sz="2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DF25DBF-07C8-4FE6-B36B-74A08751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096" y="1547403"/>
            <a:ext cx="7141382" cy="4760921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5D8EEDB-F8A8-4C00-8BC3-F557E6E09697}"/>
              </a:ext>
            </a:extLst>
          </p:cNvPr>
          <p:cNvSpPr txBox="1"/>
          <p:nvPr/>
        </p:nvSpPr>
        <p:spPr>
          <a:xfrm>
            <a:off x="2288588" y="2137700"/>
            <a:ext cx="4274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469 KNX tillverkare i 164 länder</a:t>
            </a:r>
          </a:p>
        </p:txBody>
      </p:sp>
    </p:spTree>
    <p:extLst>
      <p:ext uri="{BB962C8B-B14F-4D97-AF65-F5344CB8AC3E}">
        <p14:creationId xmlns:p14="http://schemas.microsoft.com/office/powerpoint/2010/main" val="614771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9166929-DD15-4B14-9ABE-89D4EA116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 err="1">
                <a:solidFill>
                  <a:srgbClr val="0C4B9D"/>
                </a:solidFill>
              </a:rPr>
              <a:t>Januari</a:t>
            </a:r>
            <a:r>
              <a:rPr lang="de-DE" sz="2000" b="1" dirty="0">
                <a:solidFill>
                  <a:srgbClr val="0C4B9D"/>
                </a:solidFill>
              </a:rPr>
              <a:t> 2019 </a:t>
            </a:r>
            <a:r>
              <a:rPr lang="de-DE" sz="2000" b="1" dirty="0" err="1">
                <a:solidFill>
                  <a:srgbClr val="0C4B9D"/>
                </a:solidFill>
              </a:rPr>
              <a:t>info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från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>
                <a:solidFill>
                  <a:srgbClr val="0C4B9D"/>
                </a:solidFill>
                <a:hlinkClick r:id="rId2"/>
              </a:rPr>
              <a:t>www.knx.org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</a:p>
          <a:p>
            <a:endParaRPr lang="sv-SE" sz="20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769F86B-2F2D-4172-9E7B-F8A1498F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46" y="1511978"/>
            <a:ext cx="7219950" cy="46863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C5EAA7B9-5A71-4B6D-8D7B-5ECD9F2D1E2C}"/>
              </a:ext>
            </a:extLst>
          </p:cNvPr>
          <p:cNvSpPr txBox="1"/>
          <p:nvPr/>
        </p:nvSpPr>
        <p:spPr>
          <a:xfrm>
            <a:off x="2288588" y="2137700"/>
            <a:ext cx="4230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81346 KNX partners i 44 länder</a:t>
            </a:r>
          </a:p>
        </p:txBody>
      </p:sp>
    </p:spTree>
    <p:extLst>
      <p:ext uri="{BB962C8B-B14F-4D97-AF65-F5344CB8AC3E}">
        <p14:creationId xmlns:p14="http://schemas.microsoft.com/office/powerpoint/2010/main" val="219837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80079C-5C31-4D0D-9D49-25310E2D62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 err="1">
                <a:solidFill>
                  <a:srgbClr val="0C4B9D"/>
                </a:solidFill>
              </a:rPr>
              <a:t>Januari</a:t>
            </a:r>
            <a:r>
              <a:rPr lang="de-DE" sz="2000" b="1" dirty="0">
                <a:solidFill>
                  <a:srgbClr val="0C4B9D"/>
                </a:solidFill>
              </a:rPr>
              <a:t> 2019 </a:t>
            </a:r>
            <a:r>
              <a:rPr lang="de-DE" sz="2000" b="1" dirty="0" err="1">
                <a:solidFill>
                  <a:srgbClr val="0C4B9D"/>
                </a:solidFill>
              </a:rPr>
              <a:t>info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från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>
                <a:solidFill>
                  <a:srgbClr val="0C4B9D"/>
                </a:solidFill>
                <a:hlinkClick r:id="rId2"/>
              </a:rPr>
              <a:t>www.knx.org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</a:p>
          <a:p>
            <a:endParaRPr lang="sv-SE" sz="2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C2538E8-0E36-4077-A550-E06330BD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09" y="1526658"/>
            <a:ext cx="6788181" cy="477322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7EE3F58-8DEA-414B-946B-1218CBA12CE7}"/>
              </a:ext>
            </a:extLst>
          </p:cNvPr>
          <p:cNvSpPr txBox="1"/>
          <p:nvPr/>
        </p:nvSpPr>
        <p:spPr>
          <a:xfrm>
            <a:off x="2164302" y="2022291"/>
            <a:ext cx="5166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Över 7000 certifierade KNX produkter</a:t>
            </a:r>
          </a:p>
        </p:txBody>
      </p:sp>
    </p:spTree>
    <p:extLst>
      <p:ext uri="{BB962C8B-B14F-4D97-AF65-F5344CB8AC3E}">
        <p14:creationId xmlns:p14="http://schemas.microsoft.com/office/powerpoint/2010/main" val="3615652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altLang="sv-SE" sz="2000" b="1" dirty="0">
                <a:solidFill>
                  <a:srgbClr val="0C4B9D"/>
                </a:solidFill>
              </a:rPr>
              <a:t>Konventionellt eller KNX?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6405551-4A2E-4F39-8D02-D0799AF9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27734" r="45955" b="15807"/>
          <a:stretch>
            <a:fillRect/>
          </a:stretch>
        </p:blipFill>
        <p:spPr bwMode="auto">
          <a:xfrm>
            <a:off x="539750" y="2492375"/>
            <a:ext cx="326231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3946065-3B17-4355-8E36-AB55F465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t="42699" r="54326" b="30701"/>
          <a:stretch>
            <a:fillRect/>
          </a:stretch>
        </p:blipFill>
        <p:spPr bwMode="auto">
          <a:xfrm>
            <a:off x="4140200" y="2349500"/>
            <a:ext cx="43926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47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582DB29C-C410-4E8B-8313-A2110B10DBA6}"/>
              </a:ext>
            </a:extLst>
          </p:cNvPr>
          <p:cNvSpPr/>
          <p:nvPr/>
        </p:nvSpPr>
        <p:spPr>
          <a:xfrm>
            <a:off x="742949" y="1947497"/>
            <a:ext cx="69096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KNX är ett styrsystem för alla typer av elinstallationer.</a:t>
            </a:r>
            <a:br>
              <a:rPr lang="sv-SE" sz="2100" b="1" dirty="0">
                <a:solidFill>
                  <a:srgbClr val="369226"/>
                </a:solidFill>
              </a:rPr>
            </a:br>
            <a:endParaRPr lang="sv-SE" sz="2100" b="1" dirty="0">
              <a:solidFill>
                <a:srgbClr val="369226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B34EE0-AE25-4B8D-8B3B-14036FAA9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Vad är KNX?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4AB20FA-D39A-4D5B-80C4-47BF998D6CAF}"/>
              </a:ext>
            </a:extLst>
          </p:cNvPr>
          <p:cNvSpPr txBox="1"/>
          <p:nvPr/>
        </p:nvSpPr>
        <p:spPr>
          <a:xfrm flipH="1">
            <a:off x="742947" y="2640442"/>
            <a:ext cx="61727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Andra styrsystem på marknaden.</a:t>
            </a:r>
          </a:p>
          <a:p>
            <a:endParaRPr lang="sv-SE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DALI = är först och främst belysningsstyrning (KNX styr DALI)</a:t>
            </a:r>
          </a:p>
          <a:p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Philips HUE = Belysning hemma (KNX styr Philips HUE )</a:t>
            </a:r>
          </a:p>
          <a:p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Nexa = Belysning styrning hemma</a:t>
            </a:r>
          </a:p>
          <a:p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Mbuss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= Mätvärdesinhämtning m.m. (KNX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komunicerar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med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Mbuss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)</a:t>
            </a:r>
          </a:p>
          <a:p>
            <a:r>
              <a:rPr lang="sv-SE" sz="1400" dirty="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IHC = fastighetsautomation (nerlagt)</a:t>
            </a:r>
          </a:p>
          <a:p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ABB-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free@home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fastighetsautomation ( endast ABB produkter)</a:t>
            </a:r>
          </a:p>
          <a:p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Hager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coviva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/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easy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endast Hager produkter (kan användas i KNX installationer)</a:t>
            </a:r>
          </a:p>
          <a:p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Carlo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Gavazzi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fastighetsautomation ( endast egna produkter)</a:t>
            </a:r>
          </a:p>
          <a:p>
            <a:r>
              <a:rPr lang="sv-SE" sz="1400" dirty="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Busch-</a:t>
            </a:r>
            <a:r>
              <a:rPr lang="sv-SE" sz="1400" dirty="0" err="1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Powernet</a:t>
            </a:r>
            <a:r>
              <a:rPr lang="sv-SE" sz="1400" dirty="0">
                <a:solidFill>
                  <a:srgbClr val="FF0000"/>
                </a:solidFill>
                <a:latin typeface="Gotham Book" pitchFamily="50" charset="0"/>
                <a:cs typeface="Gotham Book" pitchFamily="50" charset="0"/>
              </a:rPr>
              <a:t> (KNX via 230/400 v nätet (nerlagt)</a:t>
            </a:r>
          </a:p>
          <a:p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Z-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Wave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, IKEA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trådfri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, </a:t>
            </a:r>
            <a:r>
              <a:rPr 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Nest</a:t>
            </a:r>
            <a:r>
              <a:rPr 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och många fler.</a:t>
            </a:r>
          </a:p>
          <a:p>
            <a:endParaRPr lang="sv-SE" sz="1400" dirty="0">
              <a:solidFill>
                <a:srgbClr val="FF0000"/>
              </a:solidFill>
              <a:latin typeface="Gotham Book" pitchFamily="50" charset="0"/>
              <a:cs typeface="Gotham Book" pitchFamily="50" charset="0"/>
            </a:endParaRPr>
          </a:p>
          <a:p>
            <a:endParaRPr lang="sv-SE" sz="1400" dirty="0">
              <a:latin typeface="Gotham Book" pitchFamily="50" charset="0"/>
              <a:cs typeface="Gotham Book" pitchFamily="50" charset="0"/>
            </a:endParaRPr>
          </a:p>
          <a:p>
            <a:endParaRPr lang="sv-SE" sz="1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2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altLang="sv-SE" sz="2000" b="1" dirty="0">
                <a:solidFill>
                  <a:srgbClr val="0C4B9D"/>
                </a:solidFill>
              </a:rPr>
              <a:t>Konventionellt eller KNX?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3BC72E3A-C2AD-4DB3-A913-9CF3B2C9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28700" r="51176" b="17401"/>
          <a:stretch>
            <a:fillRect/>
          </a:stretch>
        </p:blipFill>
        <p:spPr bwMode="auto">
          <a:xfrm>
            <a:off x="323850" y="1773238"/>
            <a:ext cx="4221163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 descr="Z35 Capacitive touch panel with a 3.5” display - Internet Explorer">
            <a:extLst>
              <a:ext uri="{FF2B5EF4-FFF2-40B4-BE49-F238E27FC236}">
                <a16:creationId xmlns:a16="http://schemas.microsoft.com/office/drawing/2014/main" id="{04E577FD-E424-4625-B88B-87A3D11DD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34012" r="27163" b="34012"/>
          <a:stretch/>
        </p:blipFill>
        <p:spPr>
          <a:xfrm>
            <a:off x="4644008" y="1773238"/>
            <a:ext cx="4029291" cy="42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altLang="sv-SE" sz="2000" b="1" dirty="0">
                <a:solidFill>
                  <a:srgbClr val="0C4B9D"/>
                </a:solidFill>
              </a:rPr>
              <a:t>Konventionellt</a:t>
            </a:r>
            <a:r>
              <a:rPr lang="sv-SE" altLang="sv-SE" b="1" dirty="0">
                <a:solidFill>
                  <a:srgbClr val="0C4B9D"/>
                </a:solidFill>
              </a:rPr>
              <a:t> eller KNX?</a:t>
            </a:r>
            <a:endParaRPr lang="de-DE" b="1" dirty="0">
              <a:solidFill>
                <a:srgbClr val="0C4B9D"/>
              </a:solidFill>
            </a:endParaRPr>
          </a:p>
        </p:txBody>
      </p:sp>
      <p:pic>
        <p:nvPicPr>
          <p:cNvPr id="8" name="Picture 6" descr="imagesCAY0M10Y.jpg">
            <a:extLst>
              <a:ext uri="{FF2B5EF4-FFF2-40B4-BE49-F238E27FC236}">
                <a16:creationId xmlns:a16="http://schemas.microsoft.com/office/drawing/2014/main" id="{3F033C9F-DADB-403A-8F78-7F60EA126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r="10973" b="949"/>
          <a:stretch>
            <a:fillRect/>
          </a:stretch>
        </p:blipFill>
        <p:spPr bwMode="auto">
          <a:xfrm>
            <a:off x="323850" y="2060575"/>
            <a:ext cx="18351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120013~1.JPG">
            <a:extLst>
              <a:ext uri="{FF2B5EF4-FFF2-40B4-BE49-F238E27FC236}">
                <a16:creationId xmlns:a16="http://schemas.microsoft.com/office/drawing/2014/main" id="{828D26F4-F1BD-4C74-9227-398F80093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00275"/>
            <a:ext cx="284003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2" descr="Z35 Capacitive touch panel with a 3.5” display - Internet Explorer">
            <a:extLst>
              <a:ext uri="{FF2B5EF4-FFF2-40B4-BE49-F238E27FC236}">
                <a16:creationId xmlns:a16="http://schemas.microsoft.com/office/drawing/2014/main" id="{B4A851FB-5C73-430B-A901-B028D7172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 t="34012" r="27163" b="34012"/>
          <a:stretch/>
        </p:blipFill>
        <p:spPr>
          <a:xfrm>
            <a:off x="5292080" y="1996300"/>
            <a:ext cx="3816367" cy="399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7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pPr eaLnBrk="1" hangingPunct="1">
              <a:buClr>
                <a:srgbClr val="369226"/>
              </a:buClr>
            </a:pPr>
            <a:r>
              <a:rPr lang="sv-SE" altLang="sv-SE" sz="2000" b="1" dirty="0">
                <a:solidFill>
                  <a:srgbClr val="0C4B9D"/>
                </a:solidFill>
              </a:rPr>
              <a:t>Hur ser det ut på restaurangen?</a:t>
            </a:r>
            <a:endParaRPr lang="de-DE" altLang="sv-SE" sz="2000" b="1" dirty="0">
              <a:solidFill>
                <a:srgbClr val="0C4B9D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E0861CC-0482-401C-A303-1D61E1A6D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003425"/>
            <a:ext cx="347023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sv-SE" altLang="sv-SE" sz="2000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Ser manöverpanelen ut så här?</a:t>
            </a:r>
            <a:endParaRPr lang="en-US" altLang="sv-SE" sz="20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9774A7C-28F1-40E9-B658-C5927CDDC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9" y="1545670"/>
            <a:ext cx="3257884" cy="47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6">
            <a:extLst>
              <a:ext uri="{FF2B5EF4-FFF2-40B4-BE49-F238E27FC236}">
                <a16:creationId xmlns:a16="http://schemas.microsoft.com/office/drawing/2014/main" id="{0DC56EC3-E7DC-47BB-98D8-9C247D668C25}"/>
              </a:ext>
            </a:extLst>
          </p:cNvPr>
          <p:cNvGrpSpPr>
            <a:grpSpLocks/>
          </p:cNvGrpSpPr>
          <p:nvPr/>
        </p:nvGrpSpPr>
        <p:grpSpPr bwMode="auto">
          <a:xfrm>
            <a:off x="4945791" y="2232916"/>
            <a:ext cx="3161420" cy="3217136"/>
            <a:chOff x="3029" y="1311"/>
            <a:chExt cx="2210" cy="2210"/>
          </a:xfrm>
        </p:grpSpPr>
        <p:pic>
          <p:nvPicPr>
            <p:cNvPr id="11" name="Picture 7" descr="4-kn">
              <a:extLst>
                <a:ext uri="{FF2B5EF4-FFF2-40B4-BE49-F238E27FC236}">
                  <a16:creationId xmlns:a16="http://schemas.microsoft.com/office/drawing/2014/main" id="{50B30AF0-CD65-46E5-B0A9-03C58794B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" y="1311"/>
              <a:ext cx="2210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03DB5EBA-00DE-472D-BA74-5D98EC22F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1778"/>
              <a:ext cx="61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r>
                <a:rPr lang="sv-SE" altLang="sv-SE" sz="1500" b="1"/>
                <a:t>Lunch</a:t>
              </a:r>
            </a:p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endParaRPr lang="en-US" altLang="sv-SE" sz="2200" b="1">
                <a:solidFill>
                  <a:srgbClr val="369226"/>
                </a:solidFill>
              </a:endParaRPr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C379C68C-DA01-4369-9B0C-D6E2FAA5A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1783"/>
              <a:ext cx="61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r>
                <a:rPr lang="sv-SE" altLang="sv-SE" sz="1500" b="1"/>
                <a:t>Städning</a:t>
              </a:r>
            </a:p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endParaRPr lang="en-US" altLang="sv-SE" sz="2200" b="1">
                <a:solidFill>
                  <a:srgbClr val="369226"/>
                </a:solidFill>
              </a:endParaRPr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13469AB7-5CFD-41BF-B566-D9C10ACDB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4" y="2735"/>
              <a:ext cx="61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r>
                <a:rPr lang="sv-SE" altLang="sv-SE" sz="1500" b="1"/>
                <a:t>Middag</a:t>
              </a:r>
            </a:p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endParaRPr lang="en-US" altLang="sv-SE" sz="2200" b="1">
                <a:solidFill>
                  <a:srgbClr val="369226"/>
                </a:solidFill>
              </a:endParaRPr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9F11D45E-AA68-4F90-8A3F-01E16E109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2756"/>
              <a:ext cx="37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r>
                <a:rPr lang="sv-SE" altLang="sv-SE" sz="1500" b="1"/>
                <a:t>Kväll</a:t>
              </a:r>
            </a:p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endParaRPr lang="en-US" altLang="sv-SE" sz="2200" b="1">
                <a:solidFill>
                  <a:srgbClr val="369226"/>
                </a:solidFill>
              </a:endParaRPr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D0157B01-1A4B-4546-B0F8-F58E2C11E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3141"/>
              <a:ext cx="615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r>
                <a:rPr lang="sv-SE" altLang="sv-SE" sz="1500" b="1"/>
                <a:t>PANIK</a:t>
              </a:r>
            </a:p>
            <a:p>
              <a:pPr eaLnBrk="1" hangingPunct="1">
                <a:spcBef>
                  <a:spcPct val="20000"/>
                </a:spcBef>
                <a:buClr>
                  <a:srgbClr val="369226"/>
                </a:buClr>
                <a:buFont typeface="Wingdings" panose="05000000000000000000" pitchFamily="2" charset="2"/>
                <a:buNone/>
              </a:pPr>
              <a:endParaRPr lang="en-US" altLang="sv-SE" sz="2200" b="1">
                <a:solidFill>
                  <a:srgbClr val="369226"/>
                </a:solidFill>
              </a:endParaRPr>
            </a:p>
          </p:txBody>
        </p:sp>
      </p:grpSp>
      <p:sp>
        <p:nvSpPr>
          <p:cNvPr id="19" name="Rectangle 13">
            <a:extLst>
              <a:ext uri="{FF2B5EF4-FFF2-40B4-BE49-F238E27FC236}">
                <a16:creationId xmlns:a16="http://schemas.microsoft.com/office/drawing/2014/main" id="{B6AEB9C7-3F35-4BDA-80F4-ADA38EEE1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357563"/>
            <a:ext cx="36718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69226"/>
              </a:buClr>
              <a:buFont typeface="Wingdings" panose="05000000000000000000" pitchFamily="2" charset="2"/>
              <a:buNone/>
            </a:pPr>
            <a:r>
              <a:rPr lang="sv-SE" alt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Eller är detta enklare?</a:t>
            </a:r>
          </a:p>
          <a:p>
            <a:pPr eaLnBrk="1" hangingPunct="1">
              <a:spcBef>
                <a:spcPct val="20000"/>
              </a:spcBef>
              <a:buClr>
                <a:srgbClr val="369226"/>
              </a:buClr>
              <a:buFont typeface="Wingdings" panose="05000000000000000000" pitchFamily="2" charset="2"/>
              <a:buNone/>
            </a:pPr>
            <a:endParaRPr lang="en-US" altLang="sv-SE" sz="2000" b="1" dirty="0">
              <a:solidFill>
                <a:srgbClr val="369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Gammalt</a:t>
            </a:r>
            <a:r>
              <a:rPr lang="de-CH" altLang="sv-SE" sz="2000" b="1" dirty="0">
                <a:solidFill>
                  <a:srgbClr val="0C4B9D"/>
                </a:solidFill>
              </a:rPr>
              <a:t> och </a:t>
            </a:r>
            <a:r>
              <a:rPr lang="de-CH" altLang="sv-SE" sz="2000" b="1" dirty="0" err="1">
                <a:solidFill>
                  <a:srgbClr val="0C4B9D"/>
                </a:solidFill>
              </a:rPr>
              <a:t>nytt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installationssätt</a:t>
            </a:r>
            <a:endParaRPr lang="de-DE" sz="2000" b="1" dirty="0">
              <a:solidFill>
                <a:srgbClr val="0C4B9D"/>
              </a:solidFill>
            </a:endParaRPr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id="{1981DBDB-D5FA-43C7-A009-8F68BAC76828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636838"/>
            <a:ext cx="3384550" cy="2232025"/>
            <a:chOff x="900113" y="1701800"/>
            <a:chExt cx="6985000" cy="4464050"/>
          </a:xfrm>
        </p:grpSpPr>
        <p:grpSp>
          <p:nvGrpSpPr>
            <p:cNvPr id="4" name="Group 5">
              <a:extLst>
                <a:ext uri="{FF2B5EF4-FFF2-40B4-BE49-F238E27FC236}">
                  <a16:creationId xmlns:a16="http://schemas.microsoft.com/office/drawing/2014/main" id="{C2B58C6A-7936-4CF1-AEA5-EEC484879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0113" y="1701800"/>
              <a:ext cx="6985000" cy="4464050"/>
              <a:chOff x="134" y="1834"/>
              <a:chExt cx="2682" cy="1767"/>
            </a:xfrm>
          </p:grpSpPr>
          <p:pic>
            <p:nvPicPr>
              <p:cNvPr id="6" name="Picture 6" descr="beweg">
                <a:extLst>
                  <a:ext uri="{FF2B5EF4-FFF2-40B4-BE49-F238E27FC236}">
                    <a16:creationId xmlns:a16="http://schemas.microsoft.com/office/drawing/2014/main" id="{BDCB5DE6-361F-4DD8-9878-81C612C6411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5" y="3247"/>
                <a:ext cx="373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7" descr="heizung">
                <a:extLst>
                  <a:ext uri="{FF2B5EF4-FFF2-40B4-BE49-F238E27FC236}">
                    <a16:creationId xmlns:a16="http://schemas.microsoft.com/office/drawing/2014/main" id="{A515A9FB-D683-4DB7-A420-940CB441DA6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6" y="1834"/>
                <a:ext cx="375" cy="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8" descr="jalousie">
                <a:extLst>
                  <a:ext uri="{FF2B5EF4-FFF2-40B4-BE49-F238E27FC236}">
                    <a16:creationId xmlns:a16="http://schemas.microsoft.com/office/drawing/2014/main" id="{334303BF-218C-4CC2-8949-E4C7741FBB5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" y="1834"/>
                <a:ext cx="374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wolke">
                <a:extLst>
                  <a:ext uri="{FF2B5EF4-FFF2-40B4-BE49-F238E27FC236}">
                    <a16:creationId xmlns:a16="http://schemas.microsoft.com/office/drawing/2014/main" id="{E7D0375E-10EF-46E9-8D4C-302A391E5039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0" y="3226"/>
                <a:ext cx="396" cy="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 descr="licht">
                <a:extLst>
                  <a:ext uri="{FF2B5EF4-FFF2-40B4-BE49-F238E27FC236}">
                    <a16:creationId xmlns:a16="http://schemas.microsoft.com/office/drawing/2014/main" id="{D820C3EA-2EC1-4C3E-9FFF-3EED5400EA8E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9" y="1834"/>
                <a:ext cx="375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 descr="Rollade">
                <a:extLst>
                  <a:ext uri="{FF2B5EF4-FFF2-40B4-BE49-F238E27FC236}">
                    <a16:creationId xmlns:a16="http://schemas.microsoft.com/office/drawing/2014/main" id="{51686BF4-3B75-4E88-878C-36ECE2ECE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3247"/>
                <a:ext cx="372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2" descr="Dimmer">
                <a:extLst>
                  <a:ext uri="{FF2B5EF4-FFF2-40B4-BE49-F238E27FC236}">
                    <a16:creationId xmlns:a16="http://schemas.microsoft.com/office/drawing/2014/main" id="{94A3C0AC-90CA-480E-A733-2412E357B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" y="3247"/>
                <a:ext cx="372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3" descr="Uhr">
                <a:extLst>
                  <a:ext uri="{FF2B5EF4-FFF2-40B4-BE49-F238E27FC236}">
                    <a16:creationId xmlns:a16="http://schemas.microsoft.com/office/drawing/2014/main" id="{476B0509-CCDF-4634-9460-81427ABD09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" y="2318"/>
                <a:ext cx="372" cy="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 descr="licht">
                <a:extLst>
                  <a:ext uri="{FF2B5EF4-FFF2-40B4-BE49-F238E27FC236}">
                    <a16:creationId xmlns:a16="http://schemas.microsoft.com/office/drawing/2014/main" id="{13E88143-0CC0-4894-8E02-D646D8883B3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9" y="1834"/>
                <a:ext cx="374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 descr="wind">
                <a:extLst>
                  <a:ext uri="{FF2B5EF4-FFF2-40B4-BE49-F238E27FC236}">
                    <a16:creationId xmlns:a16="http://schemas.microsoft.com/office/drawing/2014/main" id="{91932D45-37A3-41A9-B317-53B3EA9FFA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3" y="3247"/>
                <a:ext cx="415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6" descr="Uhr">
                <a:extLst>
                  <a:ext uri="{FF2B5EF4-FFF2-40B4-BE49-F238E27FC236}">
                    <a16:creationId xmlns:a16="http://schemas.microsoft.com/office/drawing/2014/main" id="{EA498025-8130-475F-82C7-F0AC078DF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" y="2857"/>
                <a:ext cx="372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AutoShape 17">
                <a:extLst>
                  <a:ext uri="{FF2B5EF4-FFF2-40B4-BE49-F238E27FC236}">
                    <a16:creationId xmlns:a16="http://schemas.microsoft.com/office/drawing/2014/main" id="{730233BD-2963-4BDE-8D47-E9ABE6A4FA2F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5400000" flipH="1">
                <a:off x="642" y="2456"/>
                <a:ext cx="1067" cy="515"/>
              </a:xfrm>
              <a:prstGeom prst="bentConnector3">
                <a:avLst>
                  <a:gd name="adj1" fmla="val 51042"/>
                </a:avLst>
              </a:prstGeom>
              <a:noFill/>
              <a:ln w="44450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AutoShape 18">
                <a:extLst>
                  <a:ext uri="{FF2B5EF4-FFF2-40B4-BE49-F238E27FC236}">
                    <a16:creationId xmlns:a16="http://schemas.microsoft.com/office/drawing/2014/main" id="{3493D385-5B03-4057-89F1-5DED3296D836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5400000" flipH="1">
                <a:off x="1020" y="2078"/>
                <a:ext cx="1067" cy="1272"/>
              </a:xfrm>
              <a:prstGeom prst="bentConnector3">
                <a:avLst>
                  <a:gd name="adj1" fmla="val 51088"/>
                </a:avLst>
              </a:prstGeom>
              <a:noFill/>
              <a:ln w="44450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AutoShape 19">
                <a:extLst>
                  <a:ext uri="{FF2B5EF4-FFF2-40B4-BE49-F238E27FC236}">
                    <a16:creationId xmlns:a16="http://schemas.microsoft.com/office/drawing/2014/main" id="{5ED3ED38-50E5-4AB0-B3AB-155143C7F758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5400000" flipH="1">
                <a:off x="1246" y="1852"/>
                <a:ext cx="1044" cy="1700"/>
              </a:xfrm>
              <a:prstGeom prst="bentConnector3">
                <a:avLst>
                  <a:gd name="adj1" fmla="val 50000"/>
                </a:avLst>
              </a:prstGeom>
              <a:noFill/>
              <a:ln w="44450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AutoShape 20">
                <a:extLst>
                  <a:ext uri="{FF2B5EF4-FFF2-40B4-BE49-F238E27FC236}">
                    <a16:creationId xmlns:a16="http://schemas.microsoft.com/office/drawing/2014/main" id="{65CF3A2C-4648-4556-B715-5BCAABA4517B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-5400000">
                <a:off x="985" y="2264"/>
                <a:ext cx="1063" cy="911"/>
              </a:xfrm>
              <a:prstGeom prst="bentConnector3">
                <a:avLst>
                  <a:gd name="adj1" fmla="val 36421"/>
                </a:avLst>
              </a:prstGeom>
              <a:noFill/>
              <a:ln w="4445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AutoShape 21">
                <a:extLst>
                  <a:ext uri="{FF2B5EF4-FFF2-40B4-BE49-F238E27FC236}">
                    <a16:creationId xmlns:a16="http://schemas.microsoft.com/office/drawing/2014/main" id="{0184E014-7C0F-4842-A176-F89BC49D3549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rot="-5400000">
                <a:off x="1616" y="2388"/>
                <a:ext cx="1063" cy="656"/>
              </a:xfrm>
              <a:prstGeom prst="bentConnector3">
                <a:avLst>
                  <a:gd name="adj1" fmla="val 27602"/>
                </a:avLst>
              </a:prstGeom>
              <a:noFill/>
              <a:ln w="4445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AutoShape 22">
                <a:extLst>
                  <a:ext uri="{FF2B5EF4-FFF2-40B4-BE49-F238E27FC236}">
                    <a16:creationId xmlns:a16="http://schemas.microsoft.com/office/drawing/2014/main" id="{B82F2951-C98C-4175-AE56-FBF5CDA9ABE7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flipV="1">
                <a:off x="514" y="2184"/>
                <a:ext cx="1962" cy="772"/>
              </a:xfrm>
              <a:prstGeom prst="bentConnector2">
                <a:avLst/>
              </a:prstGeom>
              <a:noFill/>
              <a:ln w="444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AutoShape 23">
                <a:extLst>
                  <a:ext uri="{FF2B5EF4-FFF2-40B4-BE49-F238E27FC236}">
                    <a16:creationId xmlns:a16="http://schemas.microsoft.com/office/drawing/2014/main" id="{3E3ACBF2-9CFC-4930-9C5F-76B7072E9033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flipV="1">
                <a:off x="506" y="2188"/>
                <a:ext cx="927" cy="300"/>
              </a:xfrm>
              <a:prstGeom prst="bentConnector2">
                <a:avLst/>
              </a:prstGeom>
              <a:noFill/>
              <a:ln w="44450">
                <a:solidFill>
                  <a:srgbClr val="66CC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BE520FD4-2D66-453D-A5A6-72FC7931D7E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673" y="2488"/>
                <a:ext cx="0" cy="773"/>
              </a:xfrm>
              <a:prstGeom prst="line">
                <a:avLst/>
              </a:prstGeom>
              <a:noFill/>
              <a:ln w="4445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pic>
            <p:nvPicPr>
              <p:cNvPr id="26" name="Picture 25" descr="Raumtemperaturregler">
                <a:extLst>
                  <a:ext uri="{FF2B5EF4-FFF2-40B4-BE49-F238E27FC236}">
                    <a16:creationId xmlns:a16="http://schemas.microsoft.com/office/drawing/2014/main" id="{A1068BC3-44F4-42F5-A6C7-809D25317C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" y="3255"/>
                <a:ext cx="374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Line 26">
              <a:extLst>
                <a:ext uri="{FF2B5EF4-FFF2-40B4-BE49-F238E27FC236}">
                  <a16:creationId xmlns:a16="http://schemas.microsoft.com/office/drawing/2014/main" id="{C5E0FBD8-C1EA-4E65-8F07-C39A51812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2725" y="4510088"/>
              <a:ext cx="0" cy="7921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7" name="Group 93">
            <a:extLst>
              <a:ext uri="{FF2B5EF4-FFF2-40B4-BE49-F238E27FC236}">
                <a16:creationId xmlns:a16="http://schemas.microsoft.com/office/drawing/2014/main" id="{18F65C98-48F2-4E14-8266-98EF202C3424}"/>
              </a:ext>
            </a:extLst>
          </p:cNvPr>
          <p:cNvGrpSpPr>
            <a:grpSpLocks/>
          </p:cNvGrpSpPr>
          <p:nvPr/>
        </p:nvGrpSpPr>
        <p:grpSpPr bwMode="auto">
          <a:xfrm>
            <a:off x="4206875" y="2636838"/>
            <a:ext cx="4686300" cy="2379662"/>
            <a:chOff x="3923928" y="4005064"/>
            <a:chExt cx="4685969" cy="2380306"/>
          </a:xfrm>
        </p:grpSpPr>
        <p:grpSp>
          <p:nvGrpSpPr>
            <p:cNvPr id="28" name="Group 6">
              <a:extLst>
                <a:ext uri="{FF2B5EF4-FFF2-40B4-BE49-F238E27FC236}">
                  <a16:creationId xmlns:a16="http://schemas.microsoft.com/office/drawing/2014/main" id="{E209EF1D-2716-4777-AAFF-A3B34F294C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9528" y="5692466"/>
              <a:ext cx="4040369" cy="692904"/>
              <a:chOff x="1138" y="3054"/>
              <a:chExt cx="4447" cy="716"/>
            </a:xfrm>
          </p:grpSpPr>
          <p:pic>
            <p:nvPicPr>
              <p:cNvPr id="56" name="Picture 7" descr="beweg">
                <a:extLst>
                  <a:ext uri="{FF2B5EF4-FFF2-40B4-BE49-F238E27FC236}">
                    <a16:creationId xmlns:a16="http://schemas.microsoft.com/office/drawing/2014/main" id="{E8BF2359-F36E-49BD-8678-71CEA4661737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2" y="3115"/>
                <a:ext cx="716" cy="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8" descr="wolke">
                <a:extLst>
                  <a:ext uri="{FF2B5EF4-FFF2-40B4-BE49-F238E27FC236}">
                    <a16:creationId xmlns:a16="http://schemas.microsoft.com/office/drawing/2014/main" id="{CE9E54D9-6A15-478F-8741-DF33CD261D82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4" y="3054"/>
                <a:ext cx="711" cy="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9" descr="Uhr">
                <a:extLst>
                  <a:ext uri="{FF2B5EF4-FFF2-40B4-BE49-F238E27FC236}">
                    <a16:creationId xmlns:a16="http://schemas.microsoft.com/office/drawing/2014/main" id="{57D86A97-7648-4715-A2D5-D8CC8572F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" y="3122"/>
                <a:ext cx="712" cy="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10" descr="wind">
                <a:extLst>
                  <a:ext uri="{FF2B5EF4-FFF2-40B4-BE49-F238E27FC236}">
                    <a16:creationId xmlns:a16="http://schemas.microsoft.com/office/drawing/2014/main" id="{692A139C-D020-446F-B63D-D032502E2E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6" y="3122"/>
                <a:ext cx="796" cy="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11" descr="schalter">
                <a:extLst>
                  <a:ext uri="{FF2B5EF4-FFF2-40B4-BE49-F238E27FC236}">
                    <a16:creationId xmlns:a16="http://schemas.microsoft.com/office/drawing/2014/main" id="{F51395B3-1903-48C9-959E-3A1797C1726C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4" y="3129"/>
                <a:ext cx="716" cy="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6ED8C5A2-2BB6-45BD-BF0C-CDE5586C58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9759" y="4713238"/>
              <a:ext cx="0" cy="23478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DFDB139C-0F1C-44D9-BFD2-5E9E66DBBC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69196" y="4713238"/>
              <a:ext cx="0" cy="23478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" name="Line 14">
              <a:extLst>
                <a:ext uri="{FF2B5EF4-FFF2-40B4-BE49-F238E27FC236}">
                  <a16:creationId xmlns:a16="http://schemas.microsoft.com/office/drawing/2014/main" id="{E36D1C5E-EF26-4D8E-B0B8-DC8EEC1745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03958" y="4713238"/>
              <a:ext cx="0" cy="23478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" name="Line 15">
              <a:extLst>
                <a:ext uri="{FF2B5EF4-FFF2-40B4-BE49-F238E27FC236}">
                  <a16:creationId xmlns:a16="http://schemas.microsoft.com/office/drawing/2014/main" id="{D84B3191-CD67-45E6-9B5C-21DF0CEA68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20558" y="4713238"/>
              <a:ext cx="0" cy="23478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3" name="Line 16">
              <a:extLst>
                <a:ext uri="{FF2B5EF4-FFF2-40B4-BE49-F238E27FC236}">
                  <a16:creationId xmlns:a16="http://schemas.microsoft.com/office/drawing/2014/main" id="{F95DBFCF-6D76-4C93-9E57-A6C1F99731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99902" y="4713238"/>
              <a:ext cx="0" cy="23478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grpSp>
          <p:nvGrpSpPr>
            <p:cNvPr id="34" name="Group 17">
              <a:extLst>
                <a:ext uri="{FF2B5EF4-FFF2-40B4-BE49-F238E27FC236}">
                  <a16:creationId xmlns:a16="http://schemas.microsoft.com/office/drawing/2014/main" id="{7F91D5B9-CAAE-4BCE-9787-7F8848C46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0033" y="5241983"/>
              <a:ext cx="3384376" cy="463845"/>
              <a:chOff x="1567" y="2593"/>
              <a:chExt cx="3647" cy="480"/>
            </a:xfrm>
          </p:grpSpPr>
          <p:sp>
            <p:nvSpPr>
              <p:cNvPr id="51" name="Line 18">
                <a:extLst>
                  <a:ext uri="{FF2B5EF4-FFF2-40B4-BE49-F238E27FC236}">
                    <a16:creationId xmlns:a16="http://schemas.microsoft.com/office/drawing/2014/main" id="{4D1EC4C1-84A9-426B-8D77-F0DF81F0A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" y="2593"/>
                <a:ext cx="0" cy="480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2" name="Line 19">
                <a:extLst>
                  <a:ext uri="{FF2B5EF4-FFF2-40B4-BE49-F238E27FC236}">
                    <a16:creationId xmlns:a16="http://schemas.microsoft.com/office/drawing/2014/main" id="{515AAB8F-ACA6-4580-B163-B6D863546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6" y="2593"/>
                <a:ext cx="0" cy="480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3" name="Line 20">
                <a:extLst>
                  <a:ext uri="{FF2B5EF4-FFF2-40B4-BE49-F238E27FC236}">
                    <a16:creationId xmlns:a16="http://schemas.microsoft.com/office/drawing/2014/main" id="{4304DF66-06CB-481F-9888-6A16C08FB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9" y="2593"/>
                <a:ext cx="0" cy="480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4" name="Line 21">
                <a:extLst>
                  <a:ext uri="{FF2B5EF4-FFF2-40B4-BE49-F238E27FC236}">
                    <a16:creationId xmlns:a16="http://schemas.microsoft.com/office/drawing/2014/main" id="{D53AEE3A-794A-4EF7-B521-52FA0172F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1" y="2593"/>
                <a:ext cx="0" cy="480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5" name="Line 22">
                <a:extLst>
                  <a:ext uri="{FF2B5EF4-FFF2-40B4-BE49-F238E27FC236}">
                    <a16:creationId xmlns:a16="http://schemas.microsoft.com/office/drawing/2014/main" id="{97C37CF2-0AAE-496D-9889-AD59B719F2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4" y="2593"/>
                <a:ext cx="0" cy="480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</p:grpSp>
        <p:grpSp>
          <p:nvGrpSpPr>
            <p:cNvPr id="35" name="Group 23">
              <a:extLst>
                <a:ext uri="{FF2B5EF4-FFF2-40B4-BE49-F238E27FC236}">
                  <a16:creationId xmlns:a16="http://schemas.microsoft.com/office/drawing/2014/main" id="{74EFCC1E-16D0-47CD-B632-D6EBA69E5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4048" y="4713238"/>
              <a:ext cx="3024336" cy="528745"/>
              <a:chOff x="1642" y="2047"/>
              <a:chExt cx="3304" cy="546"/>
            </a:xfrm>
          </p:grpSpPr>
          <p:sp>
            <p:nvSpPr>
              <p:cNvPr id="46" name="Line 24">
                <a:extLst>
                  <a:ext uri="{FF2B5EF4-FFF2-40B4-BE49-F238E27FC236}">
                    <a16:creationId xmlns:a16="http://schemas.microsoft.com/office/drawing/2014/main" id="{9DB373A1-920F-49B5-BE2F-F264E3AA1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2" y="2047"/>
                <a:ext cx="0" cy="546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47" name="Line 25">
                <a:extLst>
                  <a:ext uri="{FF2B5EF4-FFF2-40B4-BE49-F238E27FC236}">
                    <a16:creationId xmlns:a16="http://schemas.microsoft.com/office/drawing/2014/main" id="{26CCC825-5DC2-4E2A-97EB-9B3BCD2B6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3" y="2047"/>
                <a:ext cx="0" cy="546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48" name="Line 26">
                <a:extLst>
                  <a:ext uri="{FF2B5EF4-FFF2-40B4-BE49-F238E27FC236}">
                    <a16:creationId xmlns:a16="http://schemas.microsoft.com/office/drawing/2014/main" id="{DE2B6878-DED8-4EEC-9B76-399476F4E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0" y="2047"/>
                <a:ext cx="0" cy="546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49" name="Line 27">
                <a:extLst>
                  <a:ext uri="{FF2B5EF4-FFF2-40B4-BE49-F238E27FC236}">
                    <a16:creationId xmlns:a16="http://schemas.microsoft.com/office/drawing/2014/main" id="{74846253-0CC3-42C4-891A-E54C612119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83" y="2047"/>
                <a:ext cx="0" cy="546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0" name="Line 28">
                <a:extLst>
                  <a:ext uri="{FF2B5EF4-FFF2-40B4-BE49-F238E27FC236}">
                    <a16:creationId xmlns:a16="http://schemas.microsoft.com/office/drawing/2014/main" id="{13DA2D09-26D2-4D5A-8D03-4B97456D0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46" y="2047"/>
                <a:ext cx="0" cy="546"/>
              </a:xfrm>
              <a:prstGeom prst="line">
                <a:avLst/>
              </a:prstGeom>
              <a:noFill/>
              <a:ln w="76200">
                <a:solidFill>
                  <a:srgbClr val="66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sv-SE"/>
              </a:p>
            </p:txBody>
          </p:sp>
        </p:grpSp>
        <p:sp>
          <p:nvSpPr>
            <p:cNvPr id="36" name="Line 29">
              <a:extLst>
                <a:ext uri="{FF2B5EF4-FFF2-40B4-BE49-F238E27FC236}">
                  <a16:creationId xmlns:a16="http://schemas.microsoft.com/office/drawing/2014/main" id="{E94171DE-FF22-44F8-AE17-2DD2ED434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6530" y="5234348"/>
              <a:ext cx="4063485" cy="0"/>
            </a:xfrm>
            <a:prstGeom prst="line">
              <a:avLst/>
            </a:prstGeom>
            <a:noFill/>
            <a:ln w="76200">
              <a:solidFill>
                <a:srgbClr val="66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7" name="Text Box 30">
              <a:extLst>
                <a:ext uri="{FF2B5EF4-FFF2-40B4-BE49-F238E27FC236}">
                  <a16:creationId xmlns:a16="http://schemas.microsoft.com/office/drawing/2014/main" id="{1D49AE33-61C9-4AFA-8A56-8C022A2F8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5579" y="5211442"/>
              <a:ext cx="310417" cy="188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sv-SE" sz="1400" b="1">
                  <a:solidFill>
                    <a:srgbClr val="66CC33"/>
                  </a:solidFill>
                </a:rPr>
                <a:t>Bus</a:t>
              </a:r>
              <a:endParaRPr lang="en-GB" altLang="sv-SE" sz="1400">
                <a:solidFill>
                  <a:srgbClr val="66CC33"/>
                </a:solidFill>
              </a:endParaRPr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54A860FC-3DA4-4F39-BCB8-021FD561D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6530" y="4948024"/>
              <a:ext cx="405027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9" name="Text Box 32">
              <a:extLst>
                <a:ext uri="{FF2B5EF4-FFF2-40B4-BE49-F238E27FC236}">
                  <a16:creationId xmlns:a16="http://schemas.microsoft.com/office/drawing/2014/main" id="{AE1F9D90-798A-4F92-8750-FFEF66616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928" y="4564350"/>
              <a:ext cx="386370" cy="19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sv-SE" sz="1400" b="1">
                  <a:solidFill>
                    <a:schemeClr val="accent2"/>
                  </a:solidFill>
                </a:rPr>
                <a:t>230 V</a:t>
              </a:r>
            </a:p>
          </p:txBody>
        </p:sp>
        <p:grpSp>
          <p:nvGrpSpPr>
            <p:cNvPr id="40" name="Group 33">
              <a:extLst>
                <a:ext uri="{FF2B5EF4-FFF2-40B4-BE49-F238E27FC236}">
                  <a16:creationId xmlns:a16="http://schemas.microsoft.com/office/drawing/2014/main" id="{AE75D3EB-F15E-4884-A2E2-1A333C48B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4016" y="4005064"/>
              <a:ext cx="3698581" cy="662363"/>
              <a:chOff x="1199" y="1317"/>
              <a:chExt cx="4071" cy="683"/>
            </a:xfrm>
          </p:grpSpPr>
          <p:pic>
            <p:nvPicPr>
              <p:cNvPr id="41" name="Picture 34" descr="heizung">
                <a:extLst>
                  <a:ext uri="{FF2B5EF4-FFF2-40B4-BE49-F238E27FC236}">
                    <a16:creationId xmlns:a16="http://schemas.microsoft.com/office/drawing/2014/main" id="{3C59EEC9-0359-4B0C-9025-54808B676C0A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4" y="1317"/>
                <a:ext cx="716" cy="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5" descr="jalousie">
                <a:extLst>
                  <a:ext uri="{FF2B5EF4-FFF2-40B4-BE49-F238E27FC236}">
                    <a16:creationId xmlns:a16="http://schemas.microsoft.com/office/drawing/2014/main" id="{95613AD4-1F9A-42F4-92C8-AC0931E2FF35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9" y="1347"/>
                <a:ext cx="716" cy="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6" descr="licht">
                <a:extLst>
                  <a:ext uri="{FF2B5EF4-FFF2-40B4-BE49-F238E27FC236}">
                    <a16:creationId xmlns:a16="http://schemas.microsoft.com/office/drawing/2014/main" id="{AE7A897F-0F4A-4CA7-8DDA-64B22BF870E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7" y="1326"/>
                <a:ext cx="716" cy="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37" descr="motor">
                <a:extLst>
                  <a:ext uri="{FF2B5EF4-FFF2-40B4-BE49-F238E27FC236}">
                    <a16:creationId xmlns:a16="http://schemas.microsoft.com/office/drawing/2014/main" id="{3E26D10C-9F49-474F-96CA-F199F35E6CF8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" y="1347"/>
                <a:ext cx="716" cy="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38" descr="Lüfter">
                <a:extLst>
                  <a:ext uri="{FF2B5EF4-FFF2-40B4-BE49-F238E27FC236}">
                    <a16:creationId xmlns:a16="http://schemas.microsoft.com/office/drawing/2014/main" id="{1BE02595-6989-4823-B202-0E4DD406BD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9" y="1340"/>
                <a:ext cx="715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71628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pPr eaLnBrk="1" hangingPunct="1">
              <a:buClr>
                <a:srgbClr val="369226"/>
              </a:buClr>
            </a:pPr>
            <a:r>
              <a:rPr lang="sv-SE" altLang="sv-SE" sz="2000" b="1" dirty="0">
                <a:solidFill>
                  <a:srgbClr val="0C4B9D"/>
                </a:solidFill>
              </a:rPr>
              <a:t>KNX ersätter de historiska 0-1 näten</a:t>
            </a:r>
            <a:endParaRPr lang="de-DE" altLang="sv-SE" sz="2000" b="1" dirty="0">
              <a:solidFill>
                <a:srgbClr val="0C4B9D"/>
              </a:solidFill>
            </a:endParaRPr>
          </a:p>
        </p:txBody>
      </p:sp>
      <p:pic>
        <p:nvPicPr>
          <p:cNvPr id="3" name="Picture 4" descr="KNXvsKonventionellt">
            <a:extLst>
              <a:ext uri="{FF2B5EF4-FFF2-40B4-BE49-F238E27FC236}">
                <a16:creationId xmlns:a16="http://schemas.microsoft.com/office/drawing/2014/main" id="{060D0C75-0B34-423A-8FC4-533A92F11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3"/>
          <a:stretch>
            <a:fillRect/>
          </a:stretch>
        </p:blipFill>
        <p:spPr bwMode="auto">
          <a:xfrm>
            <a:off x="900113" y="1770063"/>
            <a:ext cx="755967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8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altLang="sv-SE" sz="2000" dirty="0">
                <a:solidFill>
                  <a:srgbClr val="0C4B9D"/>
                </a:solidFill>
              </a:rPr>
              <a:t>Spar på naturens resurser…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FB6204-17CF-4255-A268-BDA91F79A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44" y="1748762"/>
            <a:ext cx="7409386" cy="442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sv-SE" altLang="sv-SE" sz="18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Dra inte onödiga kablar</a:t>
            </a:r>
            <a:br>
              <a:rPr lang="sv-SE" altLang="sv-SE" sz="18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</a:br>
            <a:endParaRPr lang="sv-SE" altLang="sv-SE" sz="180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 eaLnBrk="1" hangingPunct="1"/>
            <a:r>
              <a:rPr lang="sv-SE" altLang="sv-SE" sz="18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Med installationsbussen delar alla funktioner på ett gemensamt medium.</a:t>
            </a:r>
            <a:br>
              <a:rPr lang="sv-SE" altLang="sv-SE" sz="18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</a:br>
            <a:endParaRPr lang="sv-SE" altLang="sv-SE" sz="180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 eaLnBrk="1" hangingPunct="1"/>
            <a:r>
              <a:rPr lang="sv-SE" altLang="sv-SE" sz="18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Exempel: ”Historien om det konventionella ljusrelät”</a:t>
            </a:r>
            <a:br>
              <a:rPr lang="sv-SE" altLang="sv-SE" sz="18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</a:br>
            <a:endParaRPr lang="sv-SE" altLang="sv-SE" sz="180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 eaLnBrk="1" hangingPunct="1"/>
            <a:r>
              <a:rPr lang="sv-SE" altLang="sv-SE" sz="18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1:a miljövinsten!</a:t>
            </a:r>
            <a:endParaRPr lang="en-US" altLang="sv-SE" sz="180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FBC1B06-C180-43E5-B28B-0BA2929F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5075054"/>
            <a:ext cx="3878833" cy="74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C57A41A-8523-4E7D-8E61-8369E2600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484313"/>
            <a:ext cx="38163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69226"/>
              </a:buClr>
              <a:buFont typeface="Wingdings" panose="05000000000000000000" pitchFamily="2" charset="2"/>
              <a:buNone/>
            </a:pPr>
            <a:r>
              <a:rPr lang="sv-SE" altLang="sv-SE" sz="5400" b="1" dirty="0">
                <a:solidFill>
                  <a:srgbClr val="EAE6E8"/>
                </a:solidFill>
                <a:latin typeface="Monospac821 BT" pitchFamily="49" charset="0"/>
              </a:rPr>
              <a:t>0,009740</a:t>
            </a:r>
          </a:p>
          <a:p>
            <a:pPr eaLnBrk="1" hangingPunct="1">
              <a:spcBef>
                <a:spcPct val="20000"/>
              </a:spcBef>
              <a:buClr>
                <a:srgbClr val="369226"/>
              </a:buClr>
              <a:buFont typeface="Wingdings" panose="05000000000000000000" pitchFamily="2" charset="2"/>
              <a:buNone/>
            </a:pPr>
            <a:r>
              <a:rPr lang="sv-SE" altLang="sv-SE" sz="5400" b="1" dirty="0">
                <a:solidFill>
                  <a:srgbClr val="EAE6E8"/>
                </a:solidFill>
                <a:latin typeface="Monospac821 BT" pitchFamily="49" charset="0"/>
              </a:rPr>
              <a:t>07157978</a:t>
            </a:r>
          </a:p>
          <a:p>
            <a:pPr eaLnBrk="1" hangingPunct="1">
              <a:spcBef>
                <a:spcPct val="20000"/>
              </a:spcBef>
              <a:buClr>
                <a:srgbClr val="369226"/>
              </a:buClr>
              <a:buFont typeface="Wingdings" panose="05000000000000000000" pitchFamily="2" charset="2"/>
              <a:buNone/>
            </a:pPr>
            <a:r>
              <a:rPr lang="sv-SE" altLang="sv-SE" sz="5400" b="1" dirty="0">
                <a:solidFill>
                  <a:srgbClr val="EAE6E8"/>
                </a:solidFill>
                <a:latin typeface="Monospac821 BT" pitchFamily="49" charset="0"/>
              </a:rPr>
              <a:t>60398476</a:t>
            </a:r>
          </a:p>
          <a:p>
            <a:pPr eaLnBrk="1" hangingPunct="1">
              <a:spcBef>
                <a:spcPct val="20000"/>
              </a:spcBef>
              <a:buClr>
                <a:srgbClr val="369226"/>
              </a:buClr>
              <a:buFont typeface="Wingdings" panose="05000000000000000000" pitchFamily="2" charset="2"/>
              <a:buNone/>
            </a:pPr>
            <a:r>
              <a:rPr lang="sv-SE" altLang="sv-SE" sz="5400" b="1" dirty="0">
                <a:solidFill>
                  <a:srgbClr val="EAE6E8"/>
                </a:solidFill>
                <a:latin typeface="Monospac821 BT" pitchFamily="49" charset="0"/>
              </a:rPr>
              <a:t>06840062</a:t>
            </a:r>
          </a:p>
          <a:p>
            <a:pPr eaLnBrk="1" hangingPunct="1">
              <a:spcBef>
                <a:spcPct val="20000"/>
              </a:spcBef>
              <a:buClr>
                <a:srgbClr val="369226"/>
              </a:buClr>
              <a:buFont typeface="Wingdings" panose="05000000000000000000" pitchFamily="2" charset="2"/>
              <a:buNone/>
            </a:pPr>
            <a:r>
              <a:rPr lang="sv-SE" altLang="sv-SE" sz="5400" b="1" dirty="0">
                <a:solidFill>
                  <a:srgbClr val="EAE6E8"/>
                </a:solidFill>
                <a:latin typeface="Monospac821 BT" pitchFamily="49" charset="0"/>
              </a:rPr>
              <a:t>6676 Sek</a:t>
            </a:r>
          </a:p>
        </p:txBody>
      </p:sp>
    </p:spTree>
    <p:extLst>
      <p:ext uri="{BB962C8B-B14F-4D97-AF65-F5344CB8AC3E}">
        <p14:creationId xmlns:p14="http://schemas.microsoft.com/office/powerpoint/2010/main" val="722652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altLang="sv-SE" sz="2000" dirty="0">
                <a:solidFill>
                  <a:srgbClr val="0C4B9D"/>
                </a:solidFill>
              </a:rPr>
              <a:t>Grundstenarna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BBF59-CB04-49C1-98E8-A51664F3B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412875"/>
            <a:ext cx="6965503" cy="472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sv-SE" altLang="sv-SE" sz="2000" dirty="0"/>
          </a:p>
          <a:p>
            <a:pPr eaLnBrk="1" hangingPunct="1"/>
            <a:r>
              <a:rPr lang="sv-SE" altLang="sv-SE" sz="200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Systemkomponenter</a:t>
            </a:r>
          </a:p>
          <a:p>
            <a:pPr lvl="1" eaLnBrk="1" hangingPunct="1"/>
            <a: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Ex strömförsörjning</a:t>
            </a:r>
          </a:p>
          <a:p>
            <a:pPr lvl="1" eaLnBrk="1" hangingPunct="1"/>
            <a:endParaRPr lang="sv-SE" altLang="zh-CN" sz="2400" dirty="0">
              <a:ea typeface="宋体" panose="02010600030101010101" pitchFamily="2" charset="-122"/>
            </a:endParaRPr>
          </a:p>
          <a:p>
            <a:pPr eaLnBrk="1" hangingPunct="1"/>
            <a:r>
              <a:rPr lang="sv-SE" altLang="zh-CN" sz="2000" dirty="0">
                <a:solidFill>
                  <a:srgbClr val="00B050"/>
                </a:solidFill>
                <a:latin typeface="Gotham Medium" pitchFamily="50" charset="0"/>
                <a:ea typeface="宋体" panose="02010600030101010101" pitchFamily="2" charset="-122"/>
                <a:cs typeface="Gotham Medium" pitchFamily="50" charset="0"/>
              </a:rPr>
              <a:t>Sensorer</a:t>
            </a:r>
          </a:p>
          <a:p>
            <a:pPr lvl="1" eaLnBrk="1" hangingPunct="1"/>
            <a: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Ex tryckknappar, </a:t>
            </a:r>
            <a:b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</a:br>
            <a: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rörelsevakter ….</a:t>
            </a:r>
            <a:br>
              <a:rPr lang="sv-SE" altLang="zh-CN" sz="2400" dirty="0">
                <a:ea typeface="宋体" panose="02010600030101010101" pitchFamily="2" charset="-122"/>
              </a:rPr>
            </a:br>
            <a:endParaRPr lang="sv-SE" altLang="zh-CN" sz="2400" dirty="0">
              <a:ea typeface="宋体" panose="02010600030101010101" pitchFamily="2" charset="-122"/>
            </a:endParaRPr>
          </a:p>
          <a:p>
            <a:pPr eaLnBrk="1" hangingPunct="1"/>
            <a:r>
              <a:rPr lang="sv-SE" altLang="zh-CN" sz="2000" dirty="0">
                <a:solidFill>
                  <a:srgbClr val="00B050"/>
                </a:solidFill>
                <a:latin typeface="Gotham Medium" pitchFamily="50" charset="0"/>
                <a:ea typeface="宋体" panose="02010600030101010101" pitchFamily="2" charset="-122"/>
                <a:cs typeface="Gotham Medium" pitchFamily="50" charset="0"/>
              </a:rPr>
              <a:t>Aktorer</a:t>
            </a:r>
          </a:p>
          <a:p>
            <a:pPr lvl="1" eaLnBrk="1" hangingPunct="1"/>
            <a: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Ex reläer för till/från, </a:t>
            </a:r>
            <a:b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</a:br>
            <a: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dimmer …. </a:t>
            </a:r>
          </a:p>
          <a:p>
            <a:pPr lvl="1" eaLnBrk="1" hangingPunct="1"/>
            <a:endParaRPr lang="sv-SE" altLang="zh-CN" sz="2400" dirty="0">
              <a:ea typeface="宋体" panose="02010600030101010101" pitchFamily="2" charset="-122"/>
            </a:endParaRPr>
          </a:p>
        </p:txBody>
      </p:sp>
      <p:pic>
        <p:nvPicPr>
          <p:cNvPr id="5" name="Picture 32" descr="MTN684016_low">
            <a:extLst>
              <a:ext uri="{FF2B5EF4-FFF2-40B4-BE49-F238E27FC236}">
                <a16:creationId xmlns:a16="http://schemas.microsoft.com/office/drawing/2014/main" id="{A23ECF95-389C-4D4B-ACA0-26048C33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1484313"/>
            <a:ext cx="10334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1" descr="MTN647393_low">
            <a:extLst>
              <a:ext uri="{FF2B5EF4-FFF2-40B4-BE49-F238E27FC236}">
                <a16:creationId xmlns:a16="http://schemas.microsoft.com/office/drawing/2014/main" id="{3BB32EE2-6D4D-40C3-8C9F-DFCAA240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4332288"/>
            <a:ext cx="6842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2">
            <a:extLst>
              <a:ext uri="{FF2B5EF4-FFF2-40B4-BE49-F238E27FC236}">
                <a16:creationId xmlns:a16="http://schemas.microsoft.com/office/drawing/2014/main" id="{6C216994-EDBD-4DDF-BA11-AAD4DB2A8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789363"/>
            <a:ext cx="1974850" cy="1617662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>
              <a:solidFill>
                <a:schemeClr val="bg2"/>
              </a:solidFill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1226B8B5-F481-4B0C-B060-0ABAA33D4A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65763" y="2541588"/>
            <a:ext cx="61912" cy="3921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graphicFrame>
        <p:nvGraphicFramePr>
          <p:cNvPr id="9" name="Object 10">
            <a:hlinkClick r:id="" action="ppaction://ole?verb=0"/>
            <a:extLst>
              <a:ext uri="{FF2B5EF4-FFF2-40B4-BE49-F238E27FC236}">
                <a16:creationId xmlns:a16="http://schemas.microsoft.com/office/drawing/2014/main" id="{E85968D3-26BE-4F71-B1D3-16A5DC768AAC}"/>
              </a:ext>
            </a:extLst>
          </p:cNvPr>
          <p:cNvGraphicFramePr>
            <a:graphicFrameLocks/>
          </p:cNvGraphicFramePr>
          <p:nvPr/>
        </p:nvGraphicFramePr>
        <p:xfrm>
          <a:off x="4943475" y="4391025"/>
          <a:ext cx="695325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Klipp" r:id="rId5" imgW="7315200" imgH="13169900" progId="">
                  <p:embed/>
                </p:oleObj>
              </mc:Choice>
              <mc:Fallback>
                <p:oleObj name="Klipp" r:id="rId5" imgW="7315200" imgH="13169900" progId="">
                  <p:embed/>
                  <p:pic>
                    <p:nvPicPr>
                      <p:cNvPr id="1026" name="Object 10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7981EF2-32AF-4D83-B393-60E41BB7576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4391025"/>
                        <a:ext cx="695325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8">
            <a:extLst>
              <a:ext uri="{FF2B5EF4-FFF2-40B4-BE49-F238E27FC236}">
                <a16:creationId xmlns:a16="http://schemas.microsoft.com/office/drawing/2014/main" id="{F56617B4-8D95-43DF-A12C-B6907741E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9200" y="5838825"/>
            <a:ext cx="15795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F211BA99-6CFB-406B-BF4C-C3BBE0D0E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7888" y="5838825"/>
            <a:ext cx="27924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8238C25B-E79B-48FB-8C4C-1CB749E2E2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1138" y="5622925"/>
            <a:ext cx="95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5F80372F-C02C-447B-9624-78653C0BC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0213" y="5641975"/>
            <a:ext cx="0" cy="5508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52ED3AC3-F838-425F-9279-77428B4F9A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4963" y="5546725"/>
            <a:ext cx="95250" cy="104775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8D645DBE-9CD5-4519-9A8B-C2EE51640E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7100" y="1519238"/>
            <a:ext cx="0" cy="2941637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8FE8DAA9-6DCA-451B-8DF2-6B992D3ECA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5988" y="1519238"/>
            <a:ext cx="1728787" cy="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id="{A0E77AF6-71C7-41C1-BFE5-4D3CD9B90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063" y="3517900"/>
            <a:ext cx="87312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endParaRPr lang="sv-SE" altLang="sv-SE" sz="2000" b="1">
              <a:solidFill>
                <a:schemeClr val="accent2"/>
              </a:solidFill>
            </a:endParaRPr>
          </a:p>
        </p:txBody>
      </p:sp>
      <p:pic>
        <p:nvPicPr>
          <p:cNvPr id="19" name="Picture 16" descr="ARTEC_46_628146_GB_new">
            <a:extLst>
              <a:ext uri="{FF2B5EF4-FFF2-40B4-BE49-F238E27FC236}">
                <a16:creationId xmlns:a16="http://schemas.microsoft.com/office/drawing/2014/main" id="{005BB311-C445-4178-BD8D-5AEF55CC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2995613"/>
            <a:ext cx="11795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18">
            <a:extLst>
              <a:ext uri="{FF2B5EF4-FFF2-40B4-BE49-F238E27FC236}">
                <a16:creationId xmlns:a16="http://schemas.microsoft.com/office/drawing/2014/main" id="{AB7CA2C1-2090-435C-83DE-A159F1D60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3450" y="4460875"/>
            <a:ext cx="1458913" cy="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12DD572F-D5E3-46EE-A90B-10AA7DB3D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575050"/>
            <a:ext cx="1131888" cy="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86753ECC-8178-4E85-B118-19B81D61F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0" y="353536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endParaRPr lang="sv-SE" altLang="sv-SE" sz="2000" b="1">
              <a:solidFill>
                <a:schemeClr val="accent2"/>
              </a:solidFill>
            </a:endParaRPr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26D3A2E8-DC67-4D96-A915-856D5579F9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2838" y="5613400"/>
            <a:ext cx="0" cy="225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3E5A4248-6ABB-4BC7-BD80-2F47474196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7138" y="5613400"/>
            <a:ext cx="0" cy="225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5BDA430A-3D1C-4616-B322-23011C8F63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7438" y="2854325"/>
            <a:ext cx="1711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CE208463-2734-45D1-B528-401DC78C7E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46963" y="2738438"/>
            <a:ext cx="0" cy="130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4F9FD02E-2DAC-4200-9BE9-645813635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3" y="2930525"/>
            <a:ext cx="16129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D71CF9B5-813A-489C-8B91-02A270112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1100" y="2728913"/>
            <a:ext cx="0" cy="220662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29" name="Line 27">
            <a:extLst>
              <a:ext uri="{FF2B5EF4-FFF2-40B4-BE49-F238E27FC236}">
                <a16:creationId xmlns:a16="http://schemas.microsoft.com/office/drawing/2014/main" id="{485B46FB-847E-44A0-99AD-53F59646FB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9525" y="3003550"/>
            <a:ext cx="1519238" cy="0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500371E9-3299-4AEC-BB91-23F7BD3763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3019425"/>
            <a:ext cx="1528763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5E21B188-B9E6-41D8-B175-FEF56EB852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35875" y="2736850"/>
            <a:ext cx="0" cy="261938"/>
          </a:xfrm>
          <a:prstGeom prst="line">
            <a:avLst/>
          </a:prstGeom>
          <a:noFill/>
          <a:ln w="1905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  <p:sp>
        <p:nvSpPr>
          <p:cNvPr id="32" name="Line 30">
            <a:extLst>
              <a:ext uri="{FF2B5EF4-FFF2-40B4-BE49-F238E27FC236}">
                <a16:creationId xmlns:a16="http://schemas.microsoft.com/office/drawing/2014/main" id="{26289FFA-AE40-48C6-8930-9D1F3BB344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6825" y="2743200"/>
            <a:ext cx="0" cy="2762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92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2.22222E-6 L -0.11523 2.22222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8 0.00255 L 0.00048 -0.3006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17 1.50127E-6 L -0.12517 0.1304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15 0.1287 L 0.03541 0.128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128E-6 -0.29884 L 0.17725 -0.2988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8" grpId="1" animBg="1"/>
      <p:bldP spid="18" grpId="2" animBg="1"/>
      <p:bldP spid="22" grpId="0" animBg="1"/>
      <p:bldP spid="22" grpId="1" animBg="1"/>
      <p:bldP spid="22" grpId="2" animBg="1"/>
      <p:bldP spid="22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altLang="sv-SE" sz="2000" b="1" dirty="0">
                <a:solidFill>
                  <a:srgbClr val="0C4B9D"/>
                </a:solidFill>
              </a:rPr>
              <a:t>Enkel uppbyggnad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8533655-4440-496D-BE09-A19B3E977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412875"/>
            <a:ext cx="5368829" cy="412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sv-SE" altLang="sv-SE" sz="2000" dirty="0"/>
          </a:p>
          <a:p>
            <a:pPr eaLnBrk="1" hangingPunct="1"/>
            <a:r>
              <a:rPr lang="sv-SE" altLang="zh-CN" sz="2000" dirty="0">
                <a:solidFill>
                  <a:srgbClr val="00B050"/>
                </a:solidFill>
                <a:latin typeface="Gotham Medium" pitchFamily="50" charset="0"/>
                <a:ea typeface="宋体" panose="02010600030101010101" pitchFamily="2" charset="-122"/>
                <a:cs typeface="Gotham Medium" pitchFamily="50" charset="0"/>
              </a:rPr>
              <a:t>Kommunicera via</a:t>
            </a:r>
          </a:p>
          <a:p>
            <a:pPr lvl="1" eaLnBrk="1" hangingPunct="1"/>
            <a: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Kabel, RF, IP, överlagrat</a:t>
            </a:r>
            <a:endParaRPr lang="sv-SE" altLang="sv-SE" sz="1800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eaLnBrk="1" hangingPunct="1"/>
            <a:endParaRPr lang="sv-SE" altLang="sv-SE" sz="2400" dirty="0"/>
          </a:p>
          <a:p>
            <a:pPr eaLnBrk="1" hangingPunct="1"/>
            <a:r>
              <a:rPr lang="sv-SE" altLang="sv-SE" sz="200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Fri topologi</a:t>
            </a:r>
            <a:endParaRPr lang="sv-SE" altLang="zh-CN" sz="2000" dirty="0">
              <a:solidFill>
                <a:srgbClr val="00B050"/>
              </a:solidFill>
              <a:latin typeface="Gotham Medium" pitchFamily="50" charset="0"/>
              <a:ea typeface="宋体" panose="02010600030101010101" pitchFamily="2" charset="-122"/>
              <a:cs typeface="Gotham Medium" pitchFamily="50" charset="0"/>
            </a:endParaRPr>
          </a:p>
          <a:p>
            <a:pPr lvl="1" eaLnBrk="1" hangingPunct="1"/>
            <a:r>
              <a:rPr lang="sv-SE" altLang="zh-CN" sz="1800" dirty="0">
                <a:solidFill>
                  <a:srgbClr val="0C4B9D"/>
                </a:solidFill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Linje, stjärna, träd ….</a:t>
            </a:r>
            <a:br>
              <a:rPr lang="sv-SE" altLang="zh-CN" sz="2400" dirty="0">
                <a:ea typeface="宋体" panose="02010600030101010101" pitchFamily="2" charset="-122"/>
              </a:rPr>
            </a:br>
            <a:endParaRPr lang="sv-SE" altLang="zh-CN" sz="2400" dirty="0">
              <a:ea typeface="宋体" panose="02010600030101010101" pitchFamily="2" charset="-122"/>
            </a:endParaRPr>
          </a:p>
          <a:p>
            <a:pPr eaLnBrk="1" hangingPunct="1"/>
            <a:r>
              <a:rPr lang="sv-SE" altLang="zh-CN" sz="2000" dirty="0">
                <a:solidFill>
                  <a:srgbClr val="00B050"/>
                </a:solidFill>
                <a:latin typeface="Gotham Medium" pitchFamily="50" charset="0"/>
                <a:ea typeface="宋体" panose="02010600030101010101" pitchFamily="2" charset="-122"/>
                <a:cs typeface="Gotham Medium" pitchFamily="50" charset="0"/>
              </a:rPr>
              <a:t>Vanligast med kabel</a:t>
            </a:r>
          </a:p>
          <a:p>
            <a:pPr lvl="1" eaLnBrk="1" hangingPunct="1"/>
            <a:r>
              <a:rPr lang="sv-SE" altLang="zh-CN" sz="1800" dirty="0">
                <a:solidFill>
                  <a:srgbClr val="0C4B9D"/>
                </a:solidFill>
                <a:ea typeface="宋体" panose="02010600030101010101" pitchFamily="2" charset="-122"/>
              </a:rPr>
              <a:t>Samma plint på alla produkter</a:t>
            </a:r>
          </a:p>
          <a:p>
            <a:pPr lvl="1" eaLnBrk="1" hangingPunct="1"/>
            <a:r>
              <a:rPr lang="sv-SE" altLang="zh-CN" sz="1800" dirty="0">
                <a:solidFill>
                  <a:srgbClr val="0C4B9D"/>
                </a:solidFill>
                <a:ea typeface="宋体" panose="02010600030101010101" pitchFamily="2" charset="-122"/>
              </a:rPr>
              <a:t>Svart och röd anslutning</a:t>
            </a:r>
          </a:p>
          <a:p>
            <a:pPr lvl="1" eaLnBrk="1" hangingPunct="1"/>
            <a:endParaRPr lang="sv-SE" altLang="zh-CN" sz="2400" dirty="0">
              <a:ea typeface="宋体" panose="02010600030101010101" pitchFamily="2" charset="-122"/>
            </a:endParaRPr>
          </a:p>
        </p:txBody>
      </p:sp>
      <p:pic>
        <p:nvPicPr>
          <p:cNvPr id="4" name="Picture 4" descr="S30a-Linie">
            <a:extLst>
              <a:ext uri="{FF2B5EF4-FFF2-40B4-BE49-F238E27FC236}">
                <a16:creationId xmlns:a16="http://schemas.microsoft.com/office/drawing/2014/main" id="{DAAE31D9-8602-40FC-94A6-50B0707E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6"/>
            <a:ext cx="2365882" cy="53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30b-Stern">
            <a:extLst>
              <a:ext uri="{FF2B5EF4-FFF2-40B4-BE49-F238E27FC236}">
                <a16:creationId xmlns:a16="http://schemas.microsoft.com/office/drawing/2014/main" id="{28377EC1-F9EB-4931-B661-06E1699AF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149601"/>
            <a:ext cx="2122475" cy="7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30c-Baum">
            <a:extLst>
              <a:ext uri="{FF2B5EF4-FFF2-40B4-BE49-F238E27FC236}">
                <a16:creationId xmlns:a16="http://schemas.microsoft.com/office/drawing/2014/main" id="{C96FB3EA-FDC2-49D6-9C52-8F2E43A8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941763"/>
            <a:ext cx="2244179" cy="53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79F35C2-9304-4DDD-B80B-04B5150D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8"/>
          <a:stretch>
            <a:fillRect/>
          </a:stretch>
        </p:blipFill>
        <p:spPr bwMode="auto">
          <a:xfrm>
            <a:off x="0" y="5385077"/>
            <a:ext cx="2803218" cy="5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P81594">
            <a:extLst>
              <a:ext uri="{FF2B5EF4-FFF2-40B4-BE49-F238E27FC236}">
                <a16:creationId xmlns:a16="http://schemas.microsoft.com/office/drawing/2014/main" id="{01D51ACA-0AE9-4DC4-830C-5F90512DB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7" r="2478"/>
          <a:stretch>
            <a:fillRect/>
          </a:stretch>
        </p:blipFill>
        <p:spPr bwMode="auto">
          <a:xfrm>
            <a:off x="4677287" y="5124921"/>
            <a:ext cx="75831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f0037">
            <a:extLst>
              <a:ext uri="{FF2B5EF4-FFF2-40B4-BE49-F238E27FC236}">
                <a16:creationId xmlns:a16="http://schemas.microsoft.com/office/drawing/2014/main" id="{CAC4F69E-3B79-4B71-9021-3803265E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19685" r="8084" b="19685"/>
          <a:stretch>
            <a:fillRect/>
          </a:stretch>
        </p:blipFill>
        <p:spPr bwMode="auto">
          <a:xfrm>
            <a:off x="6877050" y="4652963"/>
            <a:ext cx="1574135" cy="140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4882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Bildobjekt 377">
            <a:extLst>
              <a:ext uri="{FF2B5EF4-FFF2-40B4-BE49-F238E27FC236}">
                <a16:creationId xmlns:a16="http://schemas.microsoft.com/office/drawing/2014/main" id="{32E445B0-C21A-41CF-B242-C6FE290CB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19" y="1492853"/>
            <a:ext cx="7235301" cy="4774782"/>
          </a:xfrm>
          <a:prstGeom prst="rect">
            <a:avLst/>
          </a:prstGeom>
        </p:spPr>
      </p:pic>
      <p:sp>
        <p:nvSpPr>
          <p:cNvPr id="463" name="Platshållare för text 9">
            <a:extLst>
              <a:ext uri="{FF2B5EF4-FFF2-40B4-BE49-F238E27FC236}">
                <a16:creationId xmlns:a16="http://schemas.microsoft.com/office/drawing/2014/main" id="{4B640539-A0F9-454C-B636-33DC778F7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pPr>
              <a:buClr>
                <a:srgbClr val="369226"/>
              </a:buClr>
              <a:defRPr/>
            </a:pPr>
            <a:r>
              <a:rPr lang="sv-SE" sz="2000" b="1" kern="0" dirty="0">
                <a:solidFill>
                  <a:srgbClr val="0C4B9D"/>
                </a:solidFill>
              </a:rPr>
              <a:t>Exempel på hur det kan se ut</a:t>
            </a:r>
            <a:endParaRPr lang="de-DE" sz="2000" b="1" kern="0" dirty="0">
              <a:solidFill>
                <a:srgbClr val="0C4B9D"/>
              </a:solidFill>
            </a:endParaRPr>
          </a:p>
        </p:txBody>
      </p:sp>
      <p:sp>
        <p:nvSpPr>
          <p:cNvPr id="464" name="textruta 463">
            <a:extLst>
              <a:ext uri="{FF2B5EF4-FFF2-40B4-BE49-F238E27FC236}">
                <a16:creationId xmlns:a16="http://schemas.microsoft.com/office/drawing/2014/main" id="{7409E8B4-087A-4CB6-9B2D-A833E3AECADC}"/>
              </a:ext>
            </a:extLst>
          </p:cNvPr>
          <p:cNvSpPr txBox="1"/>
          <p:nvPr/>
        </p:nvSpPr>
        <p:spPr>
          <a:xfrm>
            <a:off x="6775210" y="3090877"/>
            <a:ext cx="236879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Topologi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på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en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busslinje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Fri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topologi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(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mixa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linje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,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träd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och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stjärna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, men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ingen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slinga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max. 64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bussdeltagare</a:t>
            </a:r>
            <a:endParaRPr lang="en-US" altLang="sv-SE" sz="1400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max. 1000 m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busskabel</a:t>
            </a:r>
            <a:endParaRPr lang="en-US" altLang="sv-SE" sz="1400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max. 350 m ,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mellan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strömförsörjning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och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deltagare</a:t>
            </a:r>
            <a:endParaRPr lang="en-US" altLang="sv-SE" sz="1400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min. 200 m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mellan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två</a:t>
            </a:r>
            <a:r>
              <a:rPr lang="en-US" altLang="sv-SE" sz="14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sv-SE" sz="14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nätaggregat</a:t>
            </a:r>
            <a:endParaRPr lang="en-US" altLang="sv-SE" sz="1400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endParaRPr lang="sv-SE" dirty="0"/>
          </a:p>
        </p:txBody>
      </p:sp>
      <p:sp>
        <p:nvSpPr>
          <p:cNvPr id="465" name="Text Box 102">
            <a:extLst>
              <a:ext uri="{FF2B5EF4-FFF2-40B4-BE49-F238E27FC236}">
                <a16:creationId xmlns:a16="http://schemas.microsoft.com/office/drawing/2014/main" id="{6C12FBCD-B16D-4BEC-90EC-31ECAA04F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40" y="2678113"/>
            <a:ext cx="8328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Trycknapp</a:t>
            </a:r>
            <a:endParaRPr lang="en-US" altLang="sv-SE" sz="1200" b="1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66" name="Text Box 102">
            <a:extLst>
              <a:ext uri="{FF2B5EF4-FFF2-40B4-BE49-F238E27FC236}">
                <a16:creationId xmlns:a16="http://schemas.microsoft.com/office/drawing/2014/main" id="{CC5860FC-65B2-416D-9E40-B26A6A66D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190" y="2663365"/>
            <a:ext cx="2004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</a:rPr>
              <a:t>Trycknapp</a:t>
            </a:r>
            <a:r>
              <a:rPr lang="en-US" altLang="sv-SE" sz="1200" b="1" dirty="0">
                <a:solidFill>
                  <a:srgbClr val="0C4B9D"/>
                </a:solidFill>
              </a:rPr>
              <a:t> med </a:t>
            </a:r>
            <a:r>
              <a:rPr lang="en-US" altLang="sv-SE" sz="1200" b="1" dirty="0" err="1">
                <a:solidFill>
                  <a:srgbClr val="0C4B9D"/>
                </a:solidFill>
              </a:rPr>
              <a:t>Temperatur</a:t>
            </a:r>
            <a:endParaRPr lang="en-US" altLang="sv-SE" sz="1200" b="1" dirty="0">
              <a:solidFill>
                <a:srgbClr val="0C4B9D"/>
              </a:solidFill>
            </a:endParaRPr>
          </a:p>
          <a:p>
            <a:pPr algn="ctr"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>
                <a:solidFill>
                  <a:srgbClr val="0C4B9D"/>
                </a:solidFill>
              </a:rPr>
              <a:t>regulator</a:t>
            </a:r>
          </a:p>
        </p:txBody>
      </p:sp>
      <p:sp>
        <p:nvSpPr>
          <p:cNvPr id="467" name="Text Box 102">
            <a:extLst>
              <a:ext uri="{FF2B5EF4-FFF2-40B4-BE49-F238E27FC236}">
                <a16:creationId xmlns:a16="http://schemas.microsoft.com/office/drawing/2014/main" id="{87DD685C-E0F8-4FCA-A584-FB7F7A23B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070" y="2678113"/>
            <a:ext cx="8992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</a:rPr>
              <a:t>Binäringång</a:t>
            </a:r>
            <a:endParaRPr lang="en-US" altLang="sv-SE" sz="1200" b="1" dirty="0">
              <a:solidFill>
                <a:srgbClr val="0C4B9D"/>
              </a:solidFill>
            </a:endParaRPr>
          </a:p>
        </p:txBody>
      </p:sp>
      <p:sp>
        <p:nvSpPr>
          <p:cNvPr id="468" name="Text Box 102">
            <a:extLst>
              <a:ext uri="{FF2B5EF4-FFF2-40B4-BE49-F238E27FC236}">
                <a16:creationId xmlns:a16="http://schemas.microsoft.com/office/drawing/2014/main" id="{6E774AEB-D8EF-40B9-ABC2-0C614780C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259" y="2678113"/>
            <a:ext cx="10595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</a:rPr>
              <a:t>Värmeställdon</a:t>
            </a:r>
            <a:endParaRPr lang="en-US" altLang="sv-SE" sz="1200" b="1" dirty="0">
              <a:solidFill>
                <a:srgbClr val="0C4B9D"/>
              </a:solidFill>
            </a:endParaRPr>
          </a:p>
        </p:txBody>
      </p:sp>
      <p:sp>
        <p:nvSpPr>
          <p:cNvPr id="469" name="Text Box 102">
            <a:extLst>
              <a:ext uri="{FF2B5EF4-FFF2-40B4-BE49-F238E27FC236}">
                <a16:creationId xmlns:a16="http://schemas.microsoft.com/office/drawing/2014/main" id="{9F7BF8E6-4C23-42E0-88AB-B6DFCE74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163" y="3434649"/>
            <a:ext cx="125835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</a:rPr>
              <a:t>Strömförsörjning</a:t>
            </a:r>
            <a:endParaRPr lang="en-US" altLang="sv-SE" sz="1200" b="1" dirty="0">
              <a:solidFill>
                <a:srgbClr val="0C4B9D"/>
              </a:solidFill>
            </a:endParaRPr>
          </a:p>
        </p:txBody>
      </p:sp>
      <p:sp>
        <p:nvSpPr>
          <p:cNvPr id="470" name="Text Box 102">
            <a:extLst>
              <a:ext uri="{FF2B5EF4-FFF2-40B4-BE49-F238E27FC236}">
                <a16:creationId xmlns:a16="http://schemas.microsoft.com/office/drawing/2014/main" id="{35C26521-D7A6-4CE0-AE6E-D4CD5D787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635" y="3440298"/>
            <a:ext cx="7575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Brytaktor</a:t>
            </a:r>
            <a:endParaRPr lang="en-US" altLang="sv-SE" sz="1200" b="1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471" name="Text Box 102">
            <a:extLst>
              <a:ext uri="{FF2B5EF4-FFF2-40B4-BE49-F238E27FC236}">
                <a16:creationId xmlns:a16="http://schemas.microsoft.com/office/drawing/2014/main" id="{F0A3A1C4-7C24-4890-92A3-02354AC9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440" y="3440298"/>
            <a:ext cx="94577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</a:rPr>
              <a:t>Dimmeraktor</a:t>
            </a:r>
            <a:endParaRPr lang="en-US" altLang="sv-SE" sz="1200" b="1" dirty="0">
              <a:solidFill>
                <a:srgbClr val="0C4B9D"/>
              </a:solidFill>
            </a:endParaRPr>
          </a:p>
        </p:txBody>
      </p:sp>
      <p:sp>
        <p:nvSpPr>
          <p:cNvPr id="472" name="Text Box 102">
            <a:extLst>
              <a:ext uri="{FF2B5EF4-FFF2-40B4-BE49-F238E27FC236}">
                <a16:creationId xmlns:a16="http://schemas.microsoft.com/office/drawing/2014/main" id="{C2DA0543-5CF2-46F9-8822-2A190550E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712" y="3440298"/>
            <a:ext cx="8328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chemeClr val="accent1"/>
              </a:buClr>
              <a:buSzPct val="105000"/>
              <a:buFont typeface="Wingdings" panose="05000000000000000000" pitchFamily="2" charset="2"/>
              <a:buNone/>
            </a:pPr>
            <a:r>
              <a:rPr lang="en-US" altLang="sv-SE" sz="1200" b="1" dirty="0" err="1">
                <a:solidFill>
                  <a:srgbClr val="0C4B9D"/>
                </a:solidFill>
              </a:rPr>
              <a:t>Jalusiaktor</a:t>
            </a:r>
            <a:endParaRPr lang="en-US" altLang="sv-SE" sz="1200" b="1" dirty="0">
              <a:solidFill>
                <a:srgbClr val="0C4B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11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Belysning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3" name="Picture 3" descr="Kontor">
            <a:extLst>
              <a:ext uri="{FF2B5EF4-FFF2-40B4-BE49-F238E27FC236}">
                <a16:creationId xmlns:a16="http://schemas.microsoft.com/office/drawing/2014/main" id="{5E8100B7-64BD-47DB-BC8A-05C59B3C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662113"/>
            <a:ext cx="7418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78C489AA-42BF-4726-AA42-01AA471D9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1966913"/>
            <a:ext cx="1828800" cy="5334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0D4CAF6-EF17-48BE-B981-62A5F23E0553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297113"/>
            <a:ext cx="304800" cy="965200"/>
            <a:chOff x="1344" y="1744"/>
            <a:chExt cx="192" cy="60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45E2DE2-1BF3-4763-B3C7-64F22AA549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160"/>
              <a:ext cx="192" cy="192"/>
              <a:chOff x="1344" y="2160"/>
              <a:chExt cx="192" cy="19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11A17D-8F68-4A6E-8A9D-CB9A2D3BE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A0AA47-4A91-4B16-82AE-592047A66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7" name="Line 9">
              <a:extLst>
                <a:ext uri="{FF2B5EF4-FFF2-40B4-BE49-F238E27FC236}">
                  <a16:creationId xmlns:a16="http://schemas.microsoft.com/office/drawing/2014/main" id="{C3AB7CDF-D4A9-40D5-808A-85560C5BD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744"/>
              <a:ext cx="0" cy="41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68B905-B887-4054-A68C-7EA63C67A013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2297113"/>
            <a:ext cx="304800" cy="965200"/>
            <a:chOff x="3456" y="1744"/>
            <a:chExt cx="192" cy="6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517761-48B5-47AE-868E-43D0F1DA74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160"/>
              <a:ext cx="192" cy="192"/>
              <a:chOff x="1344" y="2160"/>
              <a:chExt cx="192" cy="192"/>
            </a:xfrm>
          </p:grpSpPr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575A31F3-AB9F-4453-8C10-490DBBD17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F404F7E4-FB9E-48D1-9E9E-6384150C6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DDF943D2-580E-4F1D-A324-C6C295616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744"/>
              <a:ext cx="0" cy="41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D1BC52-6D66-40BF-81DD-3DCE983F1B77}"/>
              </a:ext>
            </a:extLst>
          </p:cNvPr>
          <p:cNvGrpSpPr>
            <a:grpSpLocks/>
          </p:cNvGrpSpPr>
          <p:nvPr/>
        </p:nvGrpSpPr>
        <p:grpSpPr bwMode="auto">
          <a:xfrm>
            <a:off x="3490913" y="2386013"/>
            <a:ext cx="1752600" cy="2847975"/>
            <a:chOff x="1920" y="1800"/>
            <a:chExt cx="1104" cy="1794"/>
          </a:xfrm>
        </p:grpSpPr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1DFD5AB2-8831-4209-8D70-AB6F12A7A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2808"/>
              <a:ext cx="520" cy="0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3CC6ED99-95F8-4B7E-A899-A17D9D12EA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20" y="3592"/>
              <a:ext cx="545" cy="2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058BEBE1-C151-4888-B8F3-07590B3615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800"/>
              <a:ext cx="0" cy="1792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FBA7211C-2314-4BE6-A587-C1D265E89B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1800"/>
              <a:ext cx="0" cy="1792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4B506E90-DCD3-41A6-8F57-71E1B33B62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4" y="3592"/>
              <a:ext cx="450" cy="1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2" name="Line 21">
              <a:extLst>
                <a:ext uri="{FF2B5EF4-FFF2-40B4-BE49-F238E27FC236}">
                  <a16:creationId xmlns:a16="http://schemas.microsoft.com/office/drawing/2014/main" id="{1C85F2C9-A931-4D4F-9F99-DC1C532CAD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92" y="2808"/>
              <a:ext cx="432" cy="0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F3C9CC-AC1A-464D-9EA7-392A307A2DB5}"/>
              </a:ext>
            </a:extLst>
          </p:cNvPr>
          <p:cNvGrpSpPr>
            <a:grpSpLocks/>
          </p:cNvGrpSpPr>
          <p:nvPr/>
        </p:nvGrpSpPr>
        <p:grpSpPr bwMode="auto">
          <a:xfrm>
            <a:off x="747713" y="1966913"/>
            <a:ext cx="7239000" cy="244475"/>
            <a:chOff x="192" y="1536"/>
            <a:chExt cx="4560" cy="154"/>
          </a:xfrm>
        </p:grpSpPr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BDC586F5-E715-47CD-9AF7-1749655A4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680"/>
              <a:ext cx="4512" cy="0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97EB3557-8585-4B2F-B928-00F18170B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536"/>
              <a:ext cx="3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000" b="1">
                  <a:ea typeface="ＭＳ Ｐゴシック" panose="020B0600070205080204" pitchFamily="34" charset="-128"/>
                </a:rPr>
                <a:t>230V~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C16FB4-BC71-42A5-80CA-6581736D22A7}"/>
              </a:ext>
            </a:extLst>
          </p:cNvPr>
          <p:cNvGrpSpPr>
            <a:grpSpLocks/>
          </p:cNvGrpSpPr>
          <p:nvPr/>
        </p:nvGrpSpPr>
        <p:grpSpPr bwMode="auto">
          <a:xfrm>
            <a:off x="735013" y="2271713"/>
            <a:ext cx="7251700" cy="244475"/>
            <a:chOff x="184" y="1728"/>
            <a:chExt cx="4568" cy="154"/>
          </a:xfrm>
        </p:grpSpPr>
        <p:sp>
          <p:nvSpPr>
            <p:cNvPr id="27" name="Line 26">
              <a:extLst>
                <a:ext uri="{FF2B5EF4-FFF2-40B4-BE49-F238E27FC236}">
                  <a16:creationId xmlns:a16="http://schemas.microsoft.com/office/drawing/2014/main" id="{20882303-AA38-49FF-863A-E77131C5B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744"/>
              <a:ext cx="4512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28" name="Text Box 27">
              <a:extLst>
                <a:ext uri="{FF2B5EF4-FFF2-40B4-BE49-F238E27FC236}">
                  <a16:creationId xmlns:a16="http://schemas.microsoft.com/office/drawing/2014/main" id="{2175C3A9-9154-49A8-9EA5-A252C00C1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" y="1728"/>
              <a:ext cx="52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000" b="1">
                  <a:ea typeface="ＭＳ Ｐゴシック" panose="020B0600070205080204" pitchFamily="34" charset="-128"/>
                </a:rPr>
                <a:t>BUSS 24 V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3FF6E33-1DEE-4837-9D82-D1B86B029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2081213"/>
            <a:ext cx="1143000" cy="304800"/>
          </a:xfrm>
          <a:prstGeom prst="rect">
            <a:avLst/>
          </a:prstGeom>
          <a:solidFill>
            <a:schemeClr val="folHlink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2400" b="1">
                <a:ea typeface="ＭＳ Ｐゴシック" panose="020B0600070205080204" pitchFamily="34" charset="-12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5670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582DB29C-C410-4E8B-8313-A2110B10DBA6}"/>
              </a:ext>
            </a:extLst>
          </p:cNvPr>
          <p:cNvSpPr/>
          <p:nvPr/>
        </p:nvSpPr>
        <p:spPr>
          <a:xfrm>
            <a:off x="742950" y="1947497"/>
            <a:ext cx="5982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1988 – Grundidén till EIB (KNX) föds </a:t>
            </a:r>
            <a:br>
              <a:rPr lang="sv-SE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</a:br>
            <a:r>
              <a:rPr lang="sv-SE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1990 – EIBA grundades</a:t>
            </a:r>
            <a:br>
              <a:rPr lang="sv-SE" sz="2100" b="1" dirty="0">
                <a:solidFill>
                  <a:srgbClr val="369226"/>
                </a:solidFill>
              </a:rPr>
            </a:br>
            <a:endParaRPr lang="sv-SE" sz="2100" b="1" dirty="0">
              <a:solidFill>
                <a:srgbClr val="369226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38431F1-CC90-4BFF-9C2A-20FC87734692}"/>
              </a:ext>
            </a:extLst>
          </p:cNvPr>
          <p:cNvSpPr/>
          <p:nvPr/>
        </p:nvSpPr>
        <p:spPr>
          <a:xfrm>
            <a:off x="573088" y="2778458"/>
            <a:ext cx="5644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1988 – grundidén föds av 5 tyska företag</a:t>
            </a:r>
          </a:p>
          <a:p>
            <a:pPr marL="176213" indent="-176213">
              <a:buFont typeface="Arial" pitchFamily="34" charset="0"/>
              <a:buChar char="•"/>
            </a:pPr>
            <a:endParaRPr lang="sv-SE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1990 – 15 välkända Europeiska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tillverkare av el-material grundar EIBA,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European</a:t>
            </a: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Installation Bus Association</a:t>
            </a:r>
          </a:p>
          <a:p>
            <a:pPr marL="176213" indent="-176213">
              <a:buFont typeface="Arial" pitchFamily="34" charset="0"/>
              <a:buChar char="•"/>
            </a:pPr>
            <a:endParaRPr lang="sv-SE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Idén var att öka värdet på elektriska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produkter och samtidigt framtidssäkra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installationerna. Busstekniken blev </a:t>
            </a:r>
            <a:b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deras gemensamma lösning.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032F562-4AE7-44E2-9BA9-6DBE22A1C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503" y="2603376"/>
            <a:ext cx="3104409" cy="28527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B34EE0-AE25-4B8D-8B3B-14036FAA9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2169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Belysning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närvaro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3" name="Picture 3" descr="Kontor">
            <a:extLst>
              <a:ext uri="{FF2B5EF4-FFF2-40B4-BE49-F238E27FC236}">
                <a16:creationId xmlns:a16="http://schemas.microsoft.com/office/drawing/2014/main" id="{076F92EF-2C2D-41DB-960F-5C0B0ADA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662113"/>
            <a:ext cx="7418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">
            <a:extLst>
              <a:ext uri="{FF2B5EF4-FFF2-40B4-BE49-F238E27FC236}">
                <a16:creationId xmlns:a16="http://schemas.microsoft.com/office/drawing/2014/main" id="{273E3D80-4E21-4CB0-BA07-09A498CAA5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195513"/>
            <a:ext cx="7162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1865E66-5DB8-4ECE-B5D2-1E520A3F3E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0913" y="3986213"/>
            <a:ext cx="8255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15D5358D-0EFF-45E8-AC8F-FC2530F946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0913" y="5230813"/>
            <a:ext cx="865187" cy="3175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B398FF85-23B9-45EF-BA28-5834E4DDB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297113"/>
            <a:ext cx="71628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7728E2D-5749-4C0A-96E6-677D1CCB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1966913"/>
            <a:ext cx="1828800" cy="5334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AE886ED-CD2E-4DE7-98E7-575560CBA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2081213"/>
            <a:ext cx="1143000" cy="304800"/>
          </a:xfrm>
          <a:prstGeom prst="rect">
            <a:avLst/>
          </a:prstGeom>
          <a:solidFill>
            <a:schemeClr val="folHlink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2400" b="1">
                <a:ea typeface="ＭＳ Ｐゴシック" panose="020B0600070205080204" pitchFamily="34" charset="-128"/>
              </a:rPr>
              <a:t>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061818-8DC3-4D0F-A9F1-68BDED0CC3E1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957513"/>
            <a:ext cx="304800" cy="304800"/>
            <a:chOff x="1344" y="2160"/>
            <a:chExt cx="192" cy="1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E5861F-AA6F-49D0-BF2F-1D02BE42F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9E944A-E1E3-444F-8606-EC77E606C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85E945-7C38-416F-A662-A75DADC8734E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2957513"/>
            <a:ext cx="304800" cy="304800"/>
            <a:chOff x="1344" y="2160"/>
            <a:chExt cx="192" cy="1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2AC171-C0DB-47CE-A894-27CCC985E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F5D3C0-0387-4055-86A1-D339AC66C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17" name="Line 16">
            <a:extLst>
              <a:ext uri="{FF2B5EF4-FFF2-40B4-BE49-F238E27FC236}">
                <a16:creationId xmlns:a16="http://schemas.microsoft.com/office/drawing/2014/main" id="{798781AF-BB89-4D73-A9A5-1735320989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04F29E4-CBE9-4995-AB73-D6E9E44003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0E6F069D-AA1A-427F-8431-3C3E4FC643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91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B43C34EA-381C-49F8-897C-047157D03D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77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0748C241-A881-4D8F-9992-4F4612E782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9138" y="5230813"/>
            <a:ext cx="714375" cy="1587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16FE8427-0C22-497C-BF13-167BC0D887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57713" y="3986213"/>
            <a:ext cx="685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DD3551-9B4B-4785-9339-71027589B8E7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3262313"/>
            <a:ext cx="3657600" cy="1447800"/>
            <a:chOff x="1344" y="2352"/>
            <a:chExt cx="2304" cy="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5669C3-379C-43B9-847F-CEF746B16E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352"/>
              <a:ext cx="192" cy="912"/>
              <a:chOff x="1344" y="2352"/>
              <a:chExt cx="192" cy="912"/>
            </a:xfrm>
          </p:grpSpPr>
          <p:sp>
            <p:nvSpPr>
              <p:cNvPr id="32" name="Line 24">
                <a:extLst>
                  <a:ext uri="{FF2B5EF4-FFF2-40B4-BE49-F238E27FC236}">
                    <a16:creationId xmlns:a16="http://schemas.microsoft.com/office/drawing/2014/main" id="{1652FFA4-FA28-46A4-856C-A01D80E4C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590DBE2F-375A-433C-BAF2-51C64C93D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34" name="Rectangle 26">
                  <a:extLst>
                    <a:ext uri="{FF2B5EF4-FFF2-40B4-BE49-F238E27FC236}">
                      <a16:creationId xmlns:a16="http://schemas.microsoft.com/office/drawing/2014/main" id="{524A11CF-EF24-4468-800A-C30BEAA99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5" name="Rectangle 27">
                  <a:extLst>
                    <a:ext uri="{FF2B5EF4-FFF2-40B4-BE49-F238E27FC236}">
                      <a16:creationId xmlns:a16="http://schemas.microsoft.com/office/drawing/2014/main" id="{8804C0F9-FB60-456F-939B-7551FE909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6" name="Line 28">
                  <a:extLst>
                    <a:ext uri="{FF2B5EF4-FFF2-40B4-BE49-F238E27FC236}">
                      <a16:creationId xmlns:a16="http://schemas.microsoft.com/office/drawing/2014/main" id="{76C4BB8D-F6AE-4AA3-9413-6819727D4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" name="Line 29">
                  <a:extLst>
                    <a:ext uri="{FF2B5EF4-FFF2-40B4-BE49-F238E27FC236}">
                      <a16:creationId xmlns:a16="http://schemas.microsoft.com/office/drawing/2014/main" id="{353566F7-D19B-41EB-B818-40D89D3A2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  <p:grpSp>
          <p:nvGrpSpPr>
            <p:cNvPr id="25" name="Group 30">
              <a:extLst>
                <a:ext uri="{FF2B5EF4-FFF2-40B4-BE49-F238E27FC236}">
                  <a16:creationId xmlns:a16="http://schemas.microsoft.com/office/drawing/2014/main" id="{FBD4F119-A0E7-4E66-B898-DF15CE8E5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352"/>
              <a:ext cx="192" cy="912"/>
              <a:chOff x="1344" y="2352"/>
              <a:chExt cx="192" cy="912"/>
            </a:xfrm>
          </p:grpSpPr>
          <p:sp>
            <p:nvSpPr>
              <p:cNvPr id="26" name="Line 31">
                <a:extLst>
                  <a:ext uri="{FF2B5EF4-FFF2-40B4-BE49-F238E27FC236}">
                    <a16:creationId xmlns:a16="http://schemas.microsoft.com/office/drawing/2014/main" id="{95CA2134-5859-40E3-A290-948AA8736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B6006950-AD54-4AA9-9CE0-88A0EA7B4F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28" name="Rectangle 33">
                  <a:extLst>
                    <a:ext uri="{FF2B5EF4-FFF2-40B4-BE49-F238E27FC236}">
                      <a16:creationId xmlns:a16="http://schemas.microsoft.com/office/drawing/2014/main" id="{D7CA9FB0-A94E-4626-AC6A-4466C5C88A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D35C7E24-AAEE-4371-B06A-D034EA8094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0" name="Line 35">
                  <a:extLst>
                    <a:ext uri="{FF2B5EF4-FFF2-40B4-BE49-F238E27FC236}">
                      <a16:creationId xmlns:a16="http://schemas.microsoft.com/office/drawing/2014/main" id="{5E7C4F4F-8E5F-4999-A0D2-3B7423FC4B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B8E2B1EA-42BC-4FE3-AC03-5B0994B978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</p:grpSp>
      <p:sp>
        <p:nvSpPr>
          <p:cNvPr id="38" name="Text Box 37">
            <a:extLst>
              <a:ext uri="{FF2B5EF4-FFF2-40B4-BE49-F238E27FC236}">
                <a16:creationId xmlns:a16="http://schemas.microsoft.com/office/drawing/2014/main" id="{FFE1C9B3-6F56-49C1-8875-5E9B4AF25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96691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230V~</a:t>
            </a:r>
          </a:p>
        </p:txBody>
      </p:sp>
      <p:sp>
        <p:nvSpPr>
          <p:cNvPr id="39" name="Text Box 38">
            <a:extLst>
              <a:ext uri="{FF2B5EF4-FFF2-40B4-BE49-F238E27FC236}">
                <a16:creationId xmlns:a16="http://schemas.microsoft.com/office/drawing/2014/main" id="{20FF384F-B64C-4D3A-B5C6-F3DF7E767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271713"/>
            <a:ext cx="830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BUSS 24 V</a:t>
            </a:r>
          </a:p>
        </p:txBody>
      </p:sp>
    </p:spTree>
    <p:extLst>
      <p:ext uri="{BB962C8B-B14F-4D97-AF65-F5344CB8AC3E}">
        <p14:creationId xmlns:p14="http://schemas.microsoft.com/office/powerpoint/2010/main" val="33088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Belysning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närvaro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värme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3" name="Picture 3" descr="Kontor">
            <a:extLst>
              <a:ext uri="{FF2B5EF4-FFF2-40B4-BE49-F238E27FC236}">
                <a16:creationId xmlns:a16="http://schemas.microsoft.com/office/drawing/2014/main" id="{AC8B1F96-4A2F-4C41-9B9E-AD3B92BB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662113"/>
            <a:ext cx="7418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">
            <a:extLst>
              <a:ext uri="{FF2B5EF4-FFF2-40B4-BE49-F238E27FC236}">
                <a16:creationId xmlns:a16="http://schemas.microsoft.com/office/drawing/2014/main" id="{4A2D222D-5181-4E9E-A18C-A70AE6B47B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195513"/>
            <a:ext cx="7162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6211E636-2C48-4B1A-9E5E-CBC99F600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0913" y="3986213"/>
            <a:ext cx="8255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CD6D1381-5597-4BE4-A8C0-181B8F1757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0913" y="5230813"/>
            <a:ext cx="865187" cy="3175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F5CCF600-3233-4264-BCA5-9762C8184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297113"/>
            <a:ext cx="71628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97DBA71-9C3E-48BE-9870-8AA8AF97F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1966913"/>
            <a:ext cx="1828800" cy="5334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59D3688-6FE3-4AA2-9E9B-A2BDDAEFE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2081213"/>
            <a:ext cx="1143000" cy="304800"/>
          </a:xfrm>
          <a:prstGeom prst="rect">
            <a:avLst/>
          </a:prstGeom>
          <a:solidFill>
            <a:schemeClr val="folHlink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2400" b="1">
                <a:ea typeface="ＭＳ Ｐゴシック" panose="020B0600070205080204" pitchFamily="34" charset="-128"/>
              </a:rPr>
              <a:t>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0AA01-FC61-4CF6-AE6F-69123A1C0BCE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957513"/>
            <a:ext cx="304800" cy="304800"/>
            <a:chOff x="1344" y="2160"/>
            <a:chExt cx="192" cy="1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53C74-38B6-4342-82D5-935DEF217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B67C75-C6E7-47C4-967B-A78D95A35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D47C31-FA3D-4551-B14C-A7DB223D1C89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2957513"/>
            <a:ext cx="304800" cy="304800"/>
            <a:chOff x="1344" y="2160"/>
            <a:chExt cx="192" cy="1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F7BE63-47AC-4A99-969B-3626AC07B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2F3F5F-2F62-44F7-ADD8-E1FE45409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17" name="Line 16">
            <a:extLst>
              <a:ext uri="{FF2B5EF4-FFF2-40B4-BE49-F238E27FC236}">
                <a16:creationId xmlns:a16="http://schemas.microsoft.com/office/drawing/2014/main" id="{E333EB4B-E13C-4358-ADFF-D37FC5E86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6738640C-4915-44E9-9167-F20C571DB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66B6ECD3-2738-42ED-A110-5CD1DAD236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91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4B4D9053-14C8-45C3-9370-9161787383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77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B216B163-4420-4FC7-BB92-DC573CBAE9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9138" y="5230813"/>
            <a:ext cx="714375" cy="1587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C80DF12B-5233-4EB9-9E62-0209883EF0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57713" y="3986213"/>
            <a:ext cx="685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76B808-C8DB-4885-9126-839BBE913432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3262313"/>
            <a:ext cx="3657600" cy="1447800"/>
            <a:chOff x="1344" y="2352"/>
            <a:chExt cx="2304" cy="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A572D0D-CE4E-4D23-94F7-727D2FB693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352"/>
              <a:ext cx="192" cy="912"/>
              <a:chOff x="1344" y="2352"/>
              <a:chExt cx="192" cy="912"/>
            </a:xfrm>
          </p:grpSpPr>
          <p:sp>
            <p:nvSpPr>
              <p:cNvPr id="32" name="Line 24">
                <a:extLst>
                  <a:ext uri="{FF2B5EF4-FFF2-40B4-BE49-F238E27FC236}">
                    <a16:creationId xmlns:a16="http://schemas.microsoft.com/office/drawing/2014/main" id="{7C23A0AF-3BAE-4AF0-A250-2414FACBA8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1618910D-5ECE-4324-A1D0-0383ED8A99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34" name="Rectangle 26">
                  <a:extLst>
                    <a:ext uri="{FF2B5EF4-FFF2-40B4-BE49-F238E27FC236}">
                      <a16:creationId xmlns:a16="http://schemas.microsoft.com/office/drawing/2014/main" id="{1330E2A3-3B98-423D-8337-BF36BE336F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5" name="Rectangle 27">
                  <a:extLst>
                    <a:ext uri="{FF2B5EF4-FFF2-40B4-BE49-F238E27FC236}">
                      <a16:creationId xmlns:a16="http://schemas.microsoft.com/office/drawing/2014/main" id="{002DF6D0-E5DE-4339-8661-C4F7704BFC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6" name="Line 28">
                  <a:extLst>
                    <a:ext uri="{FF2B5EF4-FFF2-40B4-BE49-F238E27FC236}">
                      <a16:creationId xmlns:a16="http://schemas.microsoft.com/office/drawing/2014/main" id="{3CFF0057-E489-470B-823A-8D304CCE21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" name="Line 29">
                  <a:extLst>
                    <a:ext uri="{FF2B5EF4-FFF2-40B4-BE49-F238E27FC236}">
                      <a16:creationId xmlns:a16="http://schemas.microsoft.com/office/drawing/2014/main" id="{AD54B60D-EA4E-4E24-9E79-BF0B617C45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  <p:grpSp>
          <p:nvGrpSpPr>
            <p:cNvPr id="25" name="Group 30">
              <a:extLst>
                <a:ext uri="{FF2B5EF4-FFF2-40B4-BE49-F238E27FC236}">
                  <a16:creationId xmlns:a16="http://schemas.microsoft.com/office/drawing/2014/main" id="{67399731-3EE6-4BBE-AE82-B6FF0C5F4B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352"/>
              <a:ext cx="192" cy="912"/>
              <a:chOff x="1344" y="2352"/>
              <a:chExt cx="192" cy="912"/>
            </a:xfrm>
          </p:grpSpPr>
          <p:sp>
            <p:nvSpPr>
              <p:cNvPr id="26" name="Line 31">
                <a:extLst>
                  <a:ext uri="{FF2B5EF4-FFF2-40B4-BE49-F238E27FC236}">
                    <a16:creationId xmlns:a16="http://schemas.microsoft.com/office/drawing/2014/main" id="{D7CB6456-7965-454F-94C2-00B6C271C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82CFFE3A-5EBD-4251-AACB-80F758F978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28" name="Rectangle 33">
                  <a:extLst>
                    <a:ext uri="{FF2B5EF4-FFF2-40B4-BE49-F238E27FC236}">
                      <a16:creationId xmlns:a16="http://schemas.microsoft.com/office/drawing/2014/main" id="{1B24EBFD-3CC6-4866-A296-428D1FA47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CC2D3BD1-E59B-4FAC-A3F5-6E7FDE9D7E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0" name="Line 35">
                  <a:extLst>
                    <a:ext uri="{FF2B5EF4-FFF2-40B4-BE49-F238E27FC236}">
                      <a16:creationId xmlns:a16="http://schemas.microsoft.com/office/drawing/2014/main" id="{C19AE686-BB88-4595-A102-20B5EEDB05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037C034D-22B1-4D53-82AE-CC0034BD3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414C34-AEF3-413C-BCF6-BE6993F27DCE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4710113"/>
            <a:ext cx="2527300" cy="1168400"/>
            <a:chOff x="1440" y="3264"/>
            <a:chExt cx="1592" cy="736"/>
          </a:xfrm>
        </p:grpSpPr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59957973-3DF2-4947-A5C0-CD35B4558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264"/>
              <a:ext cx="0" cy="64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FC2978D5-DFA0-44C2-BDBA-9A1730EE2B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888"/>
              <a:ext cx="1392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9E0C14-7D9D-46E7-AD47-7ECB6D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" y="3760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31406F-55F1-4791-B646-84DEFBF0B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" y="3752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C57CAD-571F-4630-BE56-862B3CFD0568}"/>
              </a:ext>
            </a:extLst>
          </p:cNvPr>
          <p:cNvGrpSpPr>
            <a:grpSpLocks/>
          </p:cNvGrpSpPr>
          <p:nvPr/>
        </p:nvGrpSpPr>
        <p:grpSpPr bwMode="auto">
          <a:xfrm>
            <a:off x="2881313" y="2957513"/>
            <a:ext cx="304800" cy="304800"/>
            <a:chOff x="1536" y="2160"/>
            <a:chExt cx="192" cy="19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A4EC138-35EC-4F6B-A579-4925111B5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BB602558-06F9-495D-AC43-1010D8CD0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:a16="http://schemas.microsoft.com/office/drawing/2014/main" id="{CBB45BD7-60FF-4CE5-9030-8ABE3B357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45" name="Oval 46">
              <a:extLst>
                <a:ext uri="{FF2B5EF4-FFF2-40B4-BE49-F238E27FC236}">
                  <a16:creationId xmlns:a16="http://schemas.microsoft.com/office/drawing/2014/main" id="{48194EBA-AAD1-4679-BB20-3CBA6E7F6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6" name="Oval 47">
              <a:extLst>
                <a:ext uri="{FF2B5EF4-FFF2-40B4-BE49-F238E27FC236}">
                  <a16:creationId xmlns:a16="http://schemas.microsoft.com/office/drawing/2014/main" id="{D1698BC5-2A43-48F6-AE45-92B7549B3B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7" name="Oval 48">
              <a:extLst>
                <a:ext uri="{FF2B5EF4-FFF2-40B4-BE49-F238E27FC236}">
                  <a16:creationId xmlns:a16="http://schemas.microsoft.com/office/drawing/2014/main" id="{1DF3D293-3E87-4133-BBA9-4832D1EF97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0CB6A2E-2EEC-4A86-B844-C79F6CBF526F}"/>
              </a:ext>
            </a:extLst>
          </p:cNvPr>
          <p:cNvGrpSpPr>
            <a:grpSpLocks/>
          </p:cNvGrpSpPr>
          <p:nvPr/>
        </p:nvGrpSpPr>
        <p:grpSpPr bwMode="auto">
          <a:xfrm>
            <a:off x="6234113" y="2957513"/>
            <a:ext cx="304800" cy="304800"/>
            <a:chOff x="1536" y="2160"/>
            <a:chExt cx="192" cy="1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7ECDCD7-5AA1-4559-84DA-E86DFD368B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79BB5869-4CEB-4E12-86A0-B2724F6BD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8FEA0CA1-62B3-42D4-BF4A-944344B52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52" name="Oval 53">
              <a:extLst>
                <a:ext uri="{FF2B5EF4-FFF2-40B4-BE49-F238E27FC236}">
                  <a16:creationId xmlns:a16="http://schemas.microsoft.com/office/drawing/2014/main" id="{10821C14-15B3-4BD3-AA2B-AFDF38CCF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73810851-552D-42C1-9CD8-9976F8AAFF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3A728992-64A9-4B8F-B943-37A7EFE6FB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57" name="Text Box 56">
            <a:extLst>
              <a:ext uri="{FF2B5EF4-FFF2-40B4-BE49-F238E27FC236}">
                <a16:creationId xmlns:a16="http://schemas.microsoft.com/office/drawing/2014/main" id="{59E6032C-B010-41EF-B0B3-7B4E60993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96691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230V~</a:t>
            </a:r>
          </a:p>
        </p:txBody>
      </p:sp>
      <p:sp>
        <p:nvSpPr>
          <p:cNvPr id="58" name="Text Box 57">
            <a:extLst>
              <a:ext uri="{FF2B5EF4-FFF2-40B4-BE49-F238E27FC236}">
                <a16:creationId xmlns:a16="http://schemas.microsoft.com/office/drawing/2014/main" id="{9ADD4779-F40B-41A1-8A02-DD49ACDD1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271713"/>
            <a:ext cx="830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BUSS 24 V</a:t>
            </a:r>
          </a:p>
        </p:txBody>
      </p:sp>
    </p:spTree>
    <p:extLst>
      <p:ext uri="{BB962C8B-B14F-4D97-AF65-F5344CB8AC3E}">
        <p14:creationId xmlns:p14="http://schemas.microsoft.com/office/powerpoint/2010/main" val="13162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Belysning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närvaro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värme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fönster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3" name="Picture 3" descr="Kontor">
            <a:extLst>
              <a:ext uri="{FF2B5EF4-FFF2-40B4-BE49-F238E27FC236}">
                <a16:creationId xmlns:a16="http://schemas.microsoft.com/office/drawing/2014/main" id="{C6747053-560F-42C3-ABB6-93D4B4E0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662113"/>
            <a:ext cx="7418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">
            <a:extLst>
              <a:ext uri="{FF2B5EF4-FFF2-40B4-BE49-F238E27FC236}">
                <a16:creationId xmlns:a16="http://schemas.microsoft.com/office/drawing/2014/main" id="{86582B9C-C5DD-46F4-BF94-E1FB54836F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195513"/>
            <a:ext cx="7162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6635C015-E191-4C9E-9523-BF148C1C13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0913" y="3986213"/>
            <a:ext cx="8255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4CAAA8B0-7C19-47E9-A2ED-8A07321490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0913" y="5230813"/>
            <a:ext cx="865187" cy="3175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109245F2-BB10-407A-97DF-72F3014DB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297113"/>
            <a:ext cx="71628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FFA0FD8-514D-4BDB-95D9-A0E6A4A8F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1966913"/>
            <a:ext cx="1828800" cy="5334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423FA70-D05A-404A-B681-251A94F79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2081213"/>
            <a:ext cx="1143000" cy="304800"/>
          </a:xfrm>
          <a:prstGeom prst="rect">
            <a:avLst/>
          </a:prstGeom>
          <a:solidFill>
            <a:schemeClr val="folHlink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2400" b="1">
                <a:ea typeface="ＭＳ Ｐゴシック" panose="020B0600070205080204" pitchFamily="34" charset="-128"/>
              </a:rPr>
              <a:t>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33B5BC-0209-4191-8708-8DBE47B7B47A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957513"/>
            <a:ext cx="304800" cy="304800"/>
            <a:chOff x="1344" y="2160"/>
            <a:chExt cx="192" cy="1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BD2D48-C0E7-44C6-8CF7-D32C9C2DE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EBB4D0-1478-4EA1-8A89-EDEAB393C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594307-5DFF-409B-A5B8-95532164EDAD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2957513"/>
            <a:ext cx="304800" cy="304800"/>
            <a:chOff x="1344" y="2160"/>
            <a:chExt cx="192" cy="1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ACC258-5915-4257-A9E3-FFE1C8166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AB1E15-3909-4244-A82B-9213E8CC6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17" name="Line 16">
            <a:extLst>
              <a:ext uri="{FF2B5EF4-FFF2-40B4-BE49-F238E27FC236}">
                <a16:creationId xmlns:a16="http://schemas.microsoft.com/office/drawing/2014/main" id="{CD8FAAE1-DC29-4025-B3CC-67CF9EE915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6BA81926-A4A3-41F7-AD04-A383C61474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F8B514B5-C41F-4AE1-9FE3-E2E86669AA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91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7E5E6E79-A53B-407F-8C34-4288375E3A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77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C9E38670-9D18-4358-B12D-B75C6757D3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9138" y="5230813"/>
            <a:ext cx="714375" cy="1587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BFF68AE7-81CF-46C9-8206-A0FEB5AF0D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57713" y="3986213"/>
            <a:ext cx="685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5B486D-FB9E-4F0C-824E-1AE51DCDF06A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3262313"/>
            <a:ext cx="3657600" cy="1447800"/>
            <a:chOff x="1344" y="2352"/>
            <a:chExt cx="2304" cy="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FD73D90-0022-4A9B-9A52-49090FD13C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352"/>
              <a:ext cx="192" cy="912"/>
              <a:chOff x="1344" y="2352"/>
              <a:chExt cx="192" cy="912"/>
            </a:xfrm>
          </p:grpSpPr>
          <p:sp>
            <p:nvSpPr>
              <p:cNvPr id="32" name="Line 24">
                <a:extLst>
                  <a:ext uri="{FF2B5EF4-FFF2-40B4-BE49-F238E27FC236}">
                    <a16:creationId xmlns:a16="http://schemas.microsoft.com/office/drawing/2014/main" id="{2BDC4373-EA64-478F-A592-F9014BB925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236522D3-C273-420F-B9B3-A7351CDF92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34" name="Rectangle 26">
                  <a:extLst>
                    <a:ext uri="{FF2B5EF4-FFF2-40B4-BE49-F238E27FC236}">
                      <a16:creationId xmlns:a16="http://schemas.microsoft.com/office/drawing/2014/main" id="{858B5AEE-411B-47C5-BD5D-ACA17DE362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5" name="Rectangle 27">
                  <a:extLst>
                    <a:ext uri="{FF2B5EF4-FFF2-40B4-BE49-F238E27FC236}">
                      <a16:creationId xmlns:a16="http://schemas.microsoft.com/office/drawing/2014/main" id="{EC3D9A2D-65D0-4612-BE40-556C42B10A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6" name="Line 28">
                  <a:extLst>
                    <a:ext uri="{FF2B5EF4-FFF2-40B4-BE49-F238E27FC236}">
                      <a16:creationId xmlns:a16="http://schemas.microsoft.com/office/drawing/2014/main" id="{25DBF3AA-2C31-42A7-8B0A-45766025C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" name="Line 29">
                  <a:extLst>
                    <a:ext uri="{FF2B5EF4-FFF2-40B4-BE49-F238E27FC236}">
                      <a16:creationId xmlns:a16="http://schemas.microsoft.com/office/drawing/2014/main" id="{9E1D4E39-7AF3-4BCD-BC5A-0C865DA08E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  <p:grpSp>
          <p:nvGrpSpPr>
            <p:cNvPr id="25" name="Group 30">
              <a:extLst>
                <a:ext uri="{FF2B5EF4-FFF2-40B4-BE49-F238E27FC236}">
                  <a16:creationId xmlns:a16="http://schemas.microsoft.com/office/drawing/2014/main" id="{8C9AE6F5-53CA-474B-A7A8-3AD1B8EB86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352"/>
              <a:ext cx="192" cy="912"/>
              <a:chOff x="1344" y="2352"/>
              <a:chExt cx="192" cy="912"/>
            </a:xfrm>
          </p:grpSpPr>
          <p:sp>
            <p:nvSpPr>
              <p:cNvPr id="26" name="Line 31">
                <a:extLst>
                  <a:ext uri="{FF2B5EF4-FFF2-40B4-BE49-F238E27FC236}">
                    <a16:creationId xmlns:a16="http://schemas.microsoft.com/office/drawing/2014/main" id="{E2BD424F-7B6A-418B-B28B-E6FFC1B2E1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95248DB2-6B3E-40C9-8FBC-A96A399F2B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28" name="Rectangle 33">
                  <a:extLst>
                    <a:ext uri="{FF2B5EF4-FFF2-40B4-BE49-F238E27FC236}">
                      <a16:creationId xmlns:a16="http://schemas.microsoft.com/office/drawing/2014/main" id="{2472CF16-A8CC-4AB7-BDF7-C05598D9C4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4274FBA9-B181-4716-AB4A-E521B5478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0" name="Line 35">
                  <a:extLst>
                    <a:ext uri="{FF2B5EF4-FFF2-40B4-BE49-F238E27FC236}">
                      <a16:creationId xmlns:a16="http://schemas.microsoft.com/office/drawing/2014/main" id="{20BDCEC9-CD85-4116-8541-19E61A063E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C880BEE4-7F4C-4335-BE2E-37619257F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03F616-A570-4DDE-BAEA-9C99D323CCD8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4710113"/>
            <a:ext cx="2527300" cy="1168400"/>
            <a:chOff x="1440" y="3264"/>
            <a:chExt cx="1592" cy="736"/>
          </a:xfrm>
        </p:grpSpPr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0D1194D2-A292-4DB1-817A-783C313A37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264"/>
              <a:ext cx="0" cy="64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6AE6B8E9-1A2E-43F5-8D20-839585C58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888"/>
              <a:ext cx="1392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47E5A31-AC8F-4091-ADEE-53A2CE3E0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" y="3760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3356654-4174-4A1E-84B2-EAF263D18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" y="3752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7F44FA0-2B36-46B5-9C90-A860E16806C8}"/>
              </a:ext>
            </a:extLst>
          </p:cNvPr>
          <p:cNvGrpSpPr>
            <a:grpSpLocks/>
          </p:cNvGrpSpPr>
          <p:nvPr/>
        </p:nvGrpSpPr>
        <p:grpSpPr bwMode="auto">
          <a:xfrm>
            <a:off x="2881313" y="2957513"/>
            <a:ext cx="304800" cy="304800"/>
            <a:chOff x="1536" y="2160"/>
            <a:chExt cx="192" cy="19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931DFA9-2FBA-4612-B793-2C6B61701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9228FD15-D016-4E2D-A57C-DF6A72E6F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:a16="http://schemas.microsoft.com/office/drawing/2014/main" id="{8949BD15-0A43-41A5-B40C-7E9A17F65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45" name="Oval 46">
              <a:extLst>
                <a:ext uri="{FF2B5EF4-FFF2-40B4-BE49-F238E27FC236}">
                  <a16:creationId xmlns:a16="http://schemas.microsoft.com/office/drawing/2014/main" id="{CBC8563B-F41D-4838-9AB1-3935D5DCD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6" name="Oval 47">
              <a:extLst>
                <a:ext uri="{FF2B5EF4-FFF2-40B4-BE49-F238E27FC236}">
                  <a16:creationId xmlns:a16="http://schemas.microsoft.com/office/drawing/2014/main" id="{255E3D3F-94B2-47EB-ADE7-D4DAEAD5B7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7" name="Oval 48">
              <a:extLst>
                <a:ext uri="{FF2B5EF4-FFF2-40B4-BE49-F238E27FC236}">
                  <a16:creationId xmlns:a16="http://schemas.microsoft.com/office/drawing/2014/main" id="{9FB09D05-C6FF-4120-A3D1-BEF20AB1BC9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0011D58-791B-4DE4-8962-A4B909EBAFCF}"/>
              </a:ext>
            </a:extLst>
          </p:cNvPr>
          <p:cNvGrpSpPr>
            <a:grpSpLocks/>
          </p:cNvGrpSpPr>
          <p:nvPr/>
        </p:nvGrpSpPr>
        <p:grpSpPr bwMode="auto">
          <a:xfrm>
            <a:off x="6234113" y="2957513"/>
            <a:ext cx="304800" cy="304800"/>
            <a:chOff x="1536" y="2160"/>
            <a:chExt cx="192" cy="1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92AA8E0-AFAC-492C-905D-C05C68D54D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1B46603F-9168-4516-B7F3-CEB1F058C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11D03189-7009-41A1-BA8D-7D4A9F02B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52" name="Oval 53">
              <a:extLst>
                <a:ext uri="{FF2B5EF4-FFF2-40B4-BE49-F238E27FC236}">
                  <a16:creationId xmlns:a16="http://schemas.microsoft.com/office/drawing/2014/main" id="{87079134-3C38-4056-93E9-962583C72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4A675CA4-F9C1-44C4-BD64-B27B11B77F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FD29294A-A3DA-4550-8D43-7EDB27AE8B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AD55D9-4CD0-4ACF-87E6-C375B3C2D702}"/>
              </a:ext>
            </a:extLst>
          </p:cNvPr>
          <p:cNvGrpSpPr>
            <a:grpSpLocks/>
          </p:cNvGrpSpPr>
          <p:nvPr/>
        </p:nvGrpSpPr>
        <p:grpSpPr bwMode="auto">
          <a:xfrm>
            <a:off x="3262313" y="5705475"/>
            <a:ext cx="762000" cy="300038"/>
            <a:chOff x="1776" y="3891"/>
            <a:chExt cx="480" cy="18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F809D8-0C15-4E89-AFD1-410E5CA7A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984"/>
              <a:ext cx="144" cy="9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51272142-189B-494C-8321-71AFE3A47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4032"/>
              <a:ext cx="33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7BDFD15D-2B00-4747-B1CD-70CE56F757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8" y="3891"/>
              <a:ext cx="0" cy="14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9C6108B-7944-4620-8FB1-3806A75C6705}"/>
              </a:ext>
            </a:extLst>
          </p:cNvPr>
          <p:cNvGrpSpPr>
            <a:grpSpLocks/>
          </p:cNvGrpSpPr>
          <p:nvPr/>
        </p:nvGrpSpPr>
        <p:grpSpPr bwMode="auto">
          <a:xfrm>
            <a:off x="4687888" y="5705475"/>
            <a:ext cx="760412" cy="300038"/>
            <a:chOff x="2674" y="3891"/>
            <a:chExt cx="479" cy="1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33FDFE3-C56C-4CFE-9F61-7245AC958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3984"/>
              <a:ext cx="144" cy="9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798ECB87-AA24-4195-AD9E-64E7B4E8C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4" y="4032"/>
              <a:ext cx="33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788AC4CD-0093-4359-9023-EEDEFFFD86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2" y="3891"/>
              <a:ext cx="0" cy="14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65" name="Text Box 64">
            <a:extLst>
              <a:ext uri="{FF2B5EF4-FFF2-40B4-BE49-F238E27FC236}">
                <a16:creationId xmlns:a16="http://schemas.microsoft.com/office/drawing/2014/main" id="{436DF967-B3BD-4E71-B75D-80F2F4532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96691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230V~</a:t>
            </a:r>
          </a:p>
        </p:txBody>
      </p:sp>
      <p:sp>
        <p:nvSpPr>
          <p:cNvPr id="66" name="Text Box 65">
            <a:extLst>
              <a:ext uri="{FF2B5EF4-FFF2-40B4-BE49-F238E27FC236}">
                <a16:creationId xmlns:a16="http://schemas.microsoft.com/office/drawing/2014/main" id="{40B81DDD-0E76-4A54-B4DA-096242B61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271713"/>
            <a:ext cx="830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BUSS 24 V</a:t>
            </a:r>
          </a:p>
        </p:txBody>
      </p:sp>
    </p:spTree>
    <p:extLst>
      <p:ext uri="{BB962C8B-B14F-4D97-AF65-F5344CB8AC3E}">
        <p14:creationId xmlns:p14="http://schemas.microsoft.com/office/powerpoint/2010/main" val="312208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5723" y="785992"/>
            <a:ext cx="6272553" cy="333375"/>
          </a:xfrm>
        </p:spPr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Belysning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närvaro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värme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fönster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solskydd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3" name="Picture 3" descr="Kontor">
            <a:extLst>
              <a:ext uri="{FF2B5EF4-FFF2-40B4-BE49-F238E27FC236}">
                <a16:creationId xmlns:a16="http://schemas.microsoft.com/office/drawing/2014/main" id="{6894CAC3-7604-4B5E-A0C8-20514FCC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662113"/>
            <a:ext cx="7418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">
            <a:extLst>
              <a:ext uri="{FF2B5EF4-FFF2-40B4-BE49-F238E27FC236}">
                <a16:creationId xmlns:a16="http://schemas.microsoft.com/office/drawing/2014/main" id="{4C17D970-68D9-4CA2-A561-FE3A0871B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195513"/>
            <a:ext cx="7162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E7772B29-1EB0-4411-B8C0-A3287F41FE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0913" y="3986213"/>
            <a:ext cx="8255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ADE65AC4-4AAF-4F97-9D10-77429384A2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0913" y="5230813"/>
            <a:ext cx="865187" cy="3175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9451A7E2-F0A0-48F0-8CA1-404D4F1640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297113"/>
            <a:ext cx="71628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31743C8-874F-413F-9753-B98291DEA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1966913"/>
            <a:ext cx="1828800" cy="5334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9F03831-894D-4941-84CB-EB3FB1DD3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2081213"/>
            <a:ext cx="1143000" cy="304800"/>
          </a:xfrm>
          <a:prstGeom prst="rect">
            <a:avLst/>
          </a:prstGeom>
          <a:solidFill>
            <a:schemeClr val="folHlink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2400" b="1">
                <a:ea typeface="ＭＳ Ｐゴシック" panose="020B0600070205080204" pitchFamily="34" charset="-128"/>
              </a:rPr>
              <a:t>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AB6F36-FEFE-42ED-A7A1-CFEC27EDB34C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957513"/>
            <a:ext cx="304800" cy="304800"/>
            <a:chOff x="1344" y="2160"/>
            <a:chExt cx="192" cy="1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D1B62A-EBBE-430B-8536-81E20265D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BE0902-78EC-474D-A3EE-AAAD91714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62BBBA-BD19-4CC3-8F88-697D2A26E662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2957513"/>
            <a:ext cx="304800" cy="304800"/>
            <a:chOff x="1344" y="2160"/>
            <a:chExt cx="192" cy="1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B90A9-F46C-4567-AA7A-18F21B4DD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022420-DF89-4CE7-97DC-4986D3A51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17" name="Line 16">
            <a:extLst>
              <a:ext uri="{FF2B5EF4-FFF2-40B4-BE49-F238E27FC236}">
                <a16:creationId xmlns:a16="http://schemas.microsoft.com/office/drawing/2014/main" id="{FD9B890D-0D17-4B75-ABBC-E5EC3320A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F89EEDFC-72EE-45C4-B1B8-8A330578A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4775FDBA-65FD-4715-A782-0AFFB40498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91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B9818ACD-3BC4-4088-9126-B650FE9E58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77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01247713-F017-49F5-A367-632E9E9AAB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9138" y="5230813"/>
            <a:ext cx="714375" cy="1587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47A75757-5E1E-4E5B-A294-7D827B9EFB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57713" y="3986213"/>
            <a:ext cx="685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03BABF-F012-4CFD-88E9-079D294FB765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3262313"/>
            <a:ext cx="3657600" cy="1447800"/>
            <a:chOff x="1344" y="2352"/>
            <a:chExt cx="2304" cy="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700548E-7DDB-42B6-A9F2-62C84CA2F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352"/>
              <a:ext cx="192" cy="912"/>
              <a:chOff x="1344" y="2352"/>
              <a:chExt cx="192" cy="912"/>
            </a:xfrm>
          </p:grpSpPr>
          <p:sp>
            <p:nvSpPr>
              <p:cNvPr id="32" name="Line 24">
                <a:extLst>
                  <a:ext uri="{FF2B5EF4-FFF2-40B4-BE49-F238E27FC236}">
                    <a16:creationId xmlns:a16="http://schemas.microsoft.com/office/drawing/2014/main" id="{50D6C59C-39A6-4D70-BDA0-A042BEA64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0E739983-98AE-4A63-8E61-B2FF814F70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34" name="Rectangle 26">
                  <a:extLst>
                    <a:ext uri="{FF2B5EF4-FFF2-40B4-BE49-F238E27FC236}">
                      <a16:creationId xmlns:a16="http://schemas.microsoft.com/office/drawing/2014/main" id="{6A643573-5428-4413-BD26-0A1DEF9C6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5" name="Rectangle 27">
                  <a:extLst>
                    <a:ext uri="{FF2B5EF4-FFF2-40B4-BE49-F238E27FC236}">
                      <a16:creationId xmlns:a16="http://schemas.microsoft.com/office/drawing/2014/main" id="{B3F6432D-01CB-4AA0-9448-EFF9E9EF0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6" name="Line 28">
                  <a:extLst>
                    <a:ext uri="{FF2B5EF4-FFF2-40B4-BE49-F238E27FC236}">
                      <a16:creationId xmlns:a16="http://schemas.microsoft.com/office/drawing/2014/main" id="{893993A9-6C2A-4FB5-B8BF-DE45B69633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" name="Line 29">
                  <a:extLst>
                    <a:ext uri="{FF2B5EF4-FFF2-40B4-BE49-F238E27FC236}">
                      <a16:creationId xmlns:a16="http://schemas.microsoft.com/office/drawing/2014/main" id="{12071B90-F11F-47E8-B1D4-F4F07AD8F8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  <p:grpSp>
          <p:nvGrpSpPr>
            <p:cNvPr id="25" name="Group 30">
              <a:extLst>
                <a:ext uri="{FF2B5EF4-FFF2-40B4-BE49-F238E27FC236}">
                  <a16:creationId xmlns:a16="http://schemas.microsoft.com/office/drawing/2014/main" id="{7507F52B-249F-4B37-9B56-2703BB01EA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352"/>
              <a:ext cx="192" cy="912"/>
              <a:chOff x="1344" y="2352"/>
              <a:chExt cx="192" cy="912"/>
            </a:xfrm>
          </p:grpSpPr>
          <p:sp>
            <p:nvSpPr>
              <p:cNvPr id="26" name="Line 31">
                <a:extLst>
                  <a:ext uri="{FF2B5EF4-FFF2-40B4-BE49-F238E27FC236}">
                    <a16:creationId xmlns:a16="http://schemas.microsoft.com/office/drawing/2014/main" id="{680ABFC5-737B-4186-BF5F-C9CD28930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97A2BD22-7C27-4943-A2F7-78A4BED345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28" name="Rectangle 33">
                  <a:extLst>
                    <a:ext uri="{FF2B5EF4-FFF2-40B4-BE49-F238E27FC236}">
                      <a16:creationId xmlns:a16="http://schemas.microsoft.com/office/drawing/2014/main" id="{D2626B70-73CE-421B-A3E0-545727E96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F10BDD19-2018-467F-9EE6-B4AC5F001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0" name="Line 35">
                  <a:extLst>
                    <a:ext uri="{FF2B5EF4-FFF2-40B4-BE49-F238E27FC236}">
                      <a16:creationId xmlns:a16="http://schemas.microsoft.com/office/drawing/2014/main" id="{73CE73B1-4880-476E-94EF-2BC203A73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A75711BD-92C1-4F11-AA73-16921DC4D1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411B25-4D73-4CE3-BF44-8DDE62119BC8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4710113"/>
            <a:ext cx="2527300" cy="1168400"/>
            <a:chOff x="1440" y="3264"/>
            <a:chExt cx="1592" cy="736"/>
          </a:xfrm>
        </p:grpSpPr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16CA5FC5-6150-4EC0-9E23-AA13C05C8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264"/>
              <a:ext cx="0" cy="64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0F12F19B-5056-4BDC-9053-0AA78B923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888"/>
              <a:ext cx="1392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21252C-52D9-4BAB-A0DF-5E217E33D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" y="3760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71D1926-C684-46AA-9CDB-8B5418452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" y="3752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B5D26C-1BFD-466A-A2B5-3FAAE614219D}"/>
              </a:ext>
            </a:extLst>
          </p:cNvPr>
          <p:cNvGrpSpPr>
            <a:grpSpLocks/>
          </p:cNvGrpSpPr>
          <p:nvPr/>
        </p:nvGrpSpPr>
        <p:grpSpPr bwMode="auto">
          <a:xfrm>
            <a:off x="2881313" y="2957513"/>
            <a:ext cx="304800" cy="304800"/>
            <a:chOff x="1536" y="2160"/>
            <a:chExt cx="192" cy="19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941526E-37DC-4CBF-A5AC-851FFDD8D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535505B0-C8B1-4D2F-8AC9-8CB243320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:a16="http://schemas.microsoft.com/office/drawing/2014/main" id="{B85993F7-2BFB-4F16-907A-F102403A3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45" name="Oval 46">
              <a:extLst>
                <a:ext uri="{FF2B5EF4-FFF2-40B4-BE49-F238E27FC236}">
                  <a16:creationId xmlns:a16="http://schemas.microsoft.com/office/drawing/2014/main" id="{E5C97004-F28C-48D4-80D1-40A261A73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6" name="Oval 47">
              <a:extLst>
                <a:ext uri="{FF2B5EF4-FFF2-40B4-BE49-F238E27FC236}">
                  <a16:creationId xmlns:a16="http://schemas.microsoft.com/office/drawing/2014/main" id="{A30F2374-AF21-4609-AD50-D366C11C55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7" name="Oval 48">
              <a:extLst>
                <a:ext uri="{FF2B5EF4-FFF2-40B4-BE49-F238E27FC236}">
                  <a16:creationId xmlns:a16="http://schemas.microsoft.com/office/drawing/2014/main" id="{C64A28A7-FCE1-4FE6-85C5-ABC4026074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E394765-3308-4552-BEFE-AF7AA14497AC}"/>
              </a:ext>
            </a:extLst>
          </p:cNvPr>
          <p:cNvGrpSpPr>
            <a:grpSpLocks/>
          </p:cNvGrpSpPr>
          <p:nvPr/>
        </p:nvGrpSpPr>
        <p:grpSpPr bwMode="auto">
          <a:xfrm>
            <a:off x="6234113" y="2957513"/>
            <a:ext cx="304800" cy="304800"/>
            <a:chOff x="1536" y="2160"/>
            <a:chExt cx="192" cy="1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99111F7-A6AF-420D-BCAC-3B05CF950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3C0C6450-F69F-453E-BEC3-161894EB3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87604515-78DE-4F79-BD52-BAC3708DD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52" name="Oval 53">
              <a:extLst>
                <a:ext uri="{FF2B5EF4-FFF2-40B4-BE49-F238E27FC236}">
                  <a16:creationId xmlns:a16="http://schemas.microsoft.com/office/drawing/2014/main" id="{DE60FBD9-325A-4C03-92FC-D793C1FB7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39E58F10-1BF9-48EB-9132-1A5FF597E3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E60FBB35-BE4D-405E-A27E-2444F9872B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4D71CC3-C707-44E1-A0E9-2BCA8DBF5B4C}"/>
              </a:ext>
            </a:extLst>
          </p:cNvPr>
          <p:cNvGrpSpPr>
            <a:grpSpLocks/>
          </p:cNvGrpSpPr>
          <p:nvPr/>
        </p:nvGrpSpPr>
        <p:grpSpPr bwMode="auto">
          <a:xfrm>
            <a:off x="3262313" y="5705475"/>
            <a:ext cx="762000" cy="300038"/>
            <a:chOff x="1776" y="3891"/>
            <a:chExt cx="480" cy="18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0ABEB19-3884-43C2-91E1-62EBF2AA7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984"/>
              <a:ext cx="144" cy="9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DA9375FC-01A1-4D42-833F-C12073951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4032"/>
              <a:ext cx="33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10200A1A-13E7-44FB-B247-414B1CD5A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8" y="3891"/>
              <a:ext cx="0" cy="14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EA6970-CD54-4EC1-94E3-342BED39E4B3}"/>
              </a:ext>
            </a:extLst>
          </p:cNvPr>
          <p:cNvGrpSpPr>
            <a:grpSpLocks/>
          </p:cNvGrpSpPr>
          <p:nvPr/>
        </p:nvGrpSpPr>
        <p:grpSpPr bwMode="auto">
          <a:xfrm>
            <a:off x="4687888" y="5705475"/>
            <a:ext cx="760412" cy="300038"/>
            <a:chOff x="2674" y="3891"/>
            <a:chExt cx="479" cy="1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38B8A3F-D393-4522-94AA-C91997010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3984"/>
              <a:ext cx="144" cy="9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B2EFA0A6-9900-483A-B83B-B8E3120CD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4" y="4032"/>
              <a:ext cx="33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0CF169D4-71C2-4B5F-B88F-1EF47EA34F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2" y="3891"/>
              <a:ext cx="0" cy="14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65" name="Rectangle 64" descr="Långrand bred">
            <a:extLst>
              <a:ext uri="{FF2B5EF4-FFF2-40B4-BE49-F238E27FC236}">
                <a16:creationId xmlns:a16="http://schemas.microsoft.com/office/drawing/2014/main" id="{9AF28FC8-EED1-4DCA-A730-6952D8C44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13" y="6081713"/>
            <a:ext cx="1752600" cy="15240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66" name="Rectangle 65" descr="Långrand bred">
            <a:extLst>
              <a:ext uri="{FF2B5EF4-FFF2-40B4-BE49-F238E27FC236}">
                <a16:creationId xmlns:a16="http://schemas.microsoft.com/office/drawing/2014/main" id="{8399932E-BA9E-4398-A757-087B1855D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613" y="6069013"/>
            <a:ext cx="1752600" cy="15240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90CC88-8E59-42D5-AAFF-5B7A6E6F4622}"/>
              </a:ext>
            </a:extLst>
          </p:cNvPr>
          <p:cNvGrpSpPr>
            <a:grpSpLocks/>
          </p:cNvGrpSpPr>
          <p:nvPr/>
        </p:nvGrpSpPr>
        <p:grpSpPr bwMode="auto">
          <a:xfrm>
            <a:off x="3567113" y="2386013"/>
            <a:ext cx="636587" cy="3773487"/>
            <a:chOff x="1968" y="1800"/>
            <a:chExt cx="401" cy="2377"/>
          </a:xfrm>
        </p:grpSpPr>
        <p:sp>
          <p:nvSpPr>
            <p:cNvPr id="68" name="Line 67">
              <a:extLst>
                <a:ext uri="{FF2B5EF4-FFF2-40B4-BE49-F238E27FC236}">
                  <a16:creationId xmlns:a16="http://schemas.microsoft.com/office/drawing/2014/main" id="{5FAB9481-749E-4E42-9C24-4882887013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8" y="4176"/>
              <a:ext cx="401" cy="1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9" name="Line 68">
              <a:extLst>
                <a:ext uri="{FF2B5EF4-FFF2-40B4-BE49-F238E27FC236}">
                  <a16:creationId xmlns:a16="http://schemas.microsoft.com/office/drawing/2014/main" id="{7D712661-B075-4648-8A9B-8CAC717AF8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2" y="1800"/>
              <a:ext cx="0" cy="2376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8611953-06D4-4A47-904C-4923D9EEB6EE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3000375"/>
            <a:ext cx="98425" cy="217488"/>
            <a:chOff x="1440" y="2187"/>
            <a:chExt cx="62" cy="137"/>
          </a:xfrm>
        </p:grpSpPr>
        <p:sp>
          <p:nvSpPr>
            <p:cNvPr id="71" name="Line 70">
              <a:extLst>
                <a:ext uri="{FF2B5EF4-FFF2-40B4-BE49-F238E27FC236}">
                  <a16:creationId xmlns:a16="http://schemas.microsoft.com/office/drawing/2014/main" id="{80F21278-9FE2-4895-802B-259DD7272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187"/>
              <a:ext cx="0" cy="13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2" name="AutoShape 71">
              <a:extLst>
                <a:ext uri="{FF2B5EF4-FFF2-40B4-BE49-F238E27FC236}">
                  <a16:creationId xmlns:a16="http://schemas.microsoft.com/office/drawing/2014/main" id="{A32F26CA-FB13-41C2-837F-6F61904AF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2194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73" name="AutoShape 72">
              <a:extLst>
                <a:ext uri="{FF2B5EF4-FFF2-40B4-BE49-F238E27FC236}">
                  <a16:creationId xmlns:a16="http://schemas.microsoft.com/office/drawing/2014/main" id="{29545C53-B57C-4535-87EC-65F67AA73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5" y="2262"/>
              <a:ext cx="47" cy="47"/>
            </a:xfrm>
            <a:prstGeom prst="triangle">
              <a:avLst>
                <a:gd name="adj" fmla="val 51065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8218C6-BD62-45F2-938F-07BC4F784D04}"/>
              </a:ext>
            </a:extLst>
          </p:cNvPr>
          <p:cNvGrpSpPr>
            <a:grpSpLocks/>
          </p:cNvGrpSpPr>
          <p:nvPr/>
        </p:nvGrpSpPr>
        <p:grpSpPr bwMode="auto">
          <a:xfrm>
            <a:off x="6081713" y="3000375"/>
            <a:ext cx="98425" cy="217488"/>
            <a:chOff x="1440" y="2187"/>
            <a:chExt cx="62" cy="137"/>
          </a:xfrm>
        </p:grpSpPr>
        <p:sp>
          <p:nvSpPr>
            <p:cNvPr id="75" name="Line 74">
              <a:extLst>
                <a:ext uri="{FF2B5EF4-FFF2-40B4-BE49-F238E27FC236}">
                  <a16:creationId xmlns:a16="http://schemas.microsoft.com/office/drawing/2014/main" id="{1B62706D-31BE-4FD8-9C13-BFF52C3C0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187"/>
              <a:ext cx="0" cy="13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6" name="AutoShape 75">
              <a:extLst>
                <a:ext uri="{FF2B5EF4-FFF2-40B4-BE49-F238E27FC236}">
                  <a16:creationId xmlns:a16="http://schemas.microsoft.com/office/drawing/2014/main" id="{0965C43A-D365-4F91-AA85-9F6F2DA35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2194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BC31E6D1-2BE5-40DD-BE7A-F144C002F6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5" y="2262"/>
              <a:ext cx="47" cy="47"/>
            </a:xfrm>
            <a:prstGeom prst="triangle">
              <a:avLst>
                <a:gd name="adj" fmla="val 51065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78" name="Text Box 77">
            <a:extLst>
              <a:ext uri="{FF2B5EF4-FFF2-40B4-BE49-F238E27FC236}">
                <a16:creationId xmlns:a16="http://schemas.microsoft.com/office/drawing/2014/main" id="{8EC98294-B9ED-462C-8DBB-E3B5FB809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96691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230V~</a:t>
            </a:r>
          </a:p>
        </p:txBody>
      </p:sp>
      <p:sp>
        <p:nvSpPr>
          <p:cNvPr id="79" name="Text Box 78">
            <a:extLst>
              <a:ext uri="{FF2B5EF4-FFF2-40B4-BE49-F238E27FC236}">
                <a16:creationId xmlns:a16="http://schemas.microsoft.com/office/drawing/2014/main" id="{372304DC-4739-4872-8B89-19DE384F1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271713"/>
            <a:ext cx="830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BUSS 24 V</a:t>
            </a:r>
          </a:p>
        </p:txBody>
      </p:sp>
      <p:sp>
        <p:nvSpPr>
          <p:cNvPr id="80" name="Line 79">
            <a:extLst>
              <a:ext uri="{FF2B5EF4-FFF2-40B4-BE49-F238E27FC236}">
                <a16:creationId xmlns:a16="http://schemas.microsoft.com/office/drawing/2014/main" id="{EC737CFA-EE4D-4686-9479-FD16403389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40200" y="6165850"/>
            <a:ext cx="1008063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5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5723" y="794869"/>
            <a:ext cx="6272553" cy="333375"/>
          </a:xfrm>
        </p:spPr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Belysning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närvaro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värme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fönster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solskydd</a:t>
            </a:r>
            <a:r>
              <a:rPr lang="de-CH" altLang="sv-SE" sz="2000" b="1" dirty="0">
                <a:solidFill>
                  <a:srgbClr val="0C4B9D"/>
                </a:solidFill>
              </a:rPr>
              <a:t> + </a:t>
            </a:r>
            <a:r>
              <a:rPr lang="de-CH" altLang="sv-SE" sz="2000" b="1" dirty="0" err="1">
                <a:solidFill>
                  <a:srgbClr val="0C4B9D"/>
                </a:solidFill>
              </a:rPr>
              <a:t>centrala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funktioner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3" name="Picture 3" descr="Kontor">
            <a:extLst>
              <a:ext uri="{FF2B5EF4-FFF2-40B4-BE49-F238E27FC236}">
                <a16:creationId xmlns:a16="http://schemas.microsoft.com/office/drawing/2014/main" id="{AF1B2F8F-6935-4AEF-A86A-D1AFE663D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662113"/>
            <a:ext cx="7418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">
            <a:extLst>
              <a:ext uri="{FF2B5EF4-FFF2-40B4-BE49-F238E27FC236}">
                <a16:creationId xmlns:a16="http://schemas.microsoft.com/office/drawing/2014/main" id="{FFCC78E6-EBC9-4EDF-8FEA-C9BBC8341D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195513"/>
            <a:ext cx="7162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F02A09A8-9EAC-41B0-B660-F690FF54A9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90913" y="3986213"/>
            <a:ext cx="8255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505F4479-F3AD-451E-BBC4-25FED301F5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0913" y="5230813"/>
            <a:ext cx="865187" cy="3175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DADE87DC-34A1-4FB1-AFC4-15F7BD6C5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2297113"/>
            <a:ext cx="716280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0784499-67FD-4221-A23F-FF6A50BAC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1966913"/>
            <a:ext cx="1828800" cy="53340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B396D98-F3BA-4EA9-BF26-2E429F76F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2081213"/>
            <a:ext cx="1143000" cy="304800"/>
          </a:xfrm>
          <a:prstGeom prst="rect">
            <a:avLst/>
          </a:prstGeom>
          <a:solidFill>
            <a:schemeClr val="folHlink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2400" b="1">
                <a:ea typeface="ＭＳ Ｐゴシック" panose="020B0600070205080204" pitchFamily="34" charset="-128"/>
              </a:rPr>
              <a:t>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938639-507D-4FE4-96B5-B0AB27384EDD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957513"/>
            <a:ext cx="304800" cy="304800"/>
            <a:chOff x="1344" y="2160"/>
            <a:chExt cx="192" cy="19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6B81D4-693E-4ABF-808F-CE68269CF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890BAA-FBED-4BD9-AB86-84A639DAE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4CDF8C-62D5-4CDE-8FDF-0B73C0553D14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2957513"/>
            <a:ext cx="304800" cy="304800"/>
            <a:chOff x="1344" y="2160"/>
            <a:chExt cx="192" cy="1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E6166B-C102-4B62-97D2-D2B2CC1AD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160"/>
              <a:ext cx="192" cy="1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CA7458-EFCF-45CE-B2E0-69045D198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" y="2189"/>
              <a:ext cx="153" cy="13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17" name="Line 16">
            <a:extLst>
              <a:ext uri="{FF2B5EF4-FFF2-40B4-BE49-F238E27FC236}">
                <a16:creationId xmlns:a16="http://schemas.microsoft.com/office/drawing/2014/main" id="{6C69990D-5547-4360-9723-82968ADC9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89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791421C5-3232-4505-AD4B-36C7619DE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2297113"/>
            <a:ext cx="0" cy="6604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72769221-1BCA-49FF-A187-31EFABD845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91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9332B053-3644-4BA9-900C-EABF05499B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7713" y="2386013"/>
            <a:ext cx="0" cy="284480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1B3C63A8-9FD4-483A-8478-EFE577D313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9138" y="5230813"/>
            <a:ext cx="714375" cy="1587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2CC7C60B-52D3-441B-B23C-E5A1BEA634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57713" y="3986213"/>
            <a:ext cx="685800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941D24-CC41-4071-B0F1-23CDCDDCF13B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3262313"/>
            <a:ext cx="3657600" cy="1447800"/>
            <a:chOff x="1344" y="2352"/>
            <a:chExt cx="2304" cy="9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D39ACA-0447-4AF5-BBF8-15CAC8F95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352"/>
              <a:ext cx="192" cy="912"/>
              <a:chOff x="1344" y="2352"/>
              <a:chExt cx="192" cy="912"/>
            </a:xfrm>
          </p:grpSpPr>
          <p:sp>
            <p:nvSpPr>
              <p:cNvPr id="32" name="Line 24">
                <a:extLst>
                  <a:ext uri="{FF2B5EF4-FFF2-40B4-BE49-F238E27FC236}">
                    <a16:creationId xmlns:a16="http://schemas.microsoft.com/office/drawing/2014/main" id="{130B802A-5FE0-481B-84C5-50B5069AD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33" name="Group 25">
                <a:extLst>
                  <a:ext uri="{FF2B5EF4-FFF2-40B4-BE49-F238E27FC236}">
                    <a16:creationId xmlns:a16="http://schemas.microsoft.com/office/drawing/2014/main" id="{4E8D31E0-EBE3-4F2C-A07C-3B8D85E644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34" name="Rectangle 26">
                  <a:extLst>
                    <a:ext uri="{FF2B5EF4-FFF2-40B4-BE49-F238E27FC236}">
                      <a16:creationId xmlns:a16="http://schemas.microsoft.com/office/drawing/2014/main" id="{9A238E95-4E24-415C-B97B-0BF6C236AF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5" name="Rectangle 27">
                  <a:extLst>
                    <a:ext uri="{FF2B5EF4-FFF2-40B4-BE49-F238E27FC236}">
                      <a16:creationId xmlns:a16="http://schemas.microsoft.com/office/drawing/2014/main" id="{C57733C3-05F7-4219-B0F5-A31CDFEBA2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6" name="Line 28">
                  <a:extLst>
                    <a:ext uri="{FF2B5EF4-FFF2-40B4-BE49-F238E27FC236}">
                      <a16:creationId xmlns:a16="http://schemas.microsoft.com/office/drawing/2014/main" id="{4E77729E-4EFD-46BB-9895-F36A97E442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" name="Line 29">
                  <a:extLst>
                    <a:ext uri="{FF2B5EF4-FFF2-40B4-BE49-F238E27FC236}">
                      <a16:creationId xmlns:a16="http://schemas.microsoft.com/office/drawing/2014/main" id="{16C7037D-F9CF-4029-ACEC-2F78EDF09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  <p:grpSp>
          <p:nvGrpSpPr>
            <p:cNvPr id="25" name="Group 30">
              <a:extLst>
                <a:ext uri="{FF2B5EF4-FFF2-40B4-BE49-F238E27FC236}">
                  <a16:creationId xmlns:a16="http://schemas.microsoft.com/office/drawing/2014/main" id="{352CAD80-105D-4A93-8061-F55E35C7AF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352"/>
              <a:ext cx="192" cy="912"/>
              <a:chOff x="1344" y="2352"/>
              <a:chExt cx="192" cy="912"/>
            </a:xfrm>
          </p:grpSpPr>
          <p:sp>
            <p:nvSpPr>
              <p:cNvPr id="26" name="Line 31">
                <a:extLst>
                  <a:ext uri="{FF2B5EF4-FFF2-40B4-BE49-F238E27FC236}">
                    <a16:creationId xmlns:a16="http://schemas.microsoft.com/office/drawing/2014/main" id="{9D3D8902-5596-4405-B8B8-F70B42E00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0" y="2352"/>
                <a:ext cx="0" cy="72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grpSp>
            <p:nvGrpSpPr>
              <p:cNvPr id="27" name="Group 32">
                <a:extLst>
                  <a:ext uri="{FF2B5EF4-FFF2-40B4-BE49-F238E27FC236}">
                    <a16:creationId xmlns:a16="http://schemas.microsoft.com/office/drawing/2014/main" id="{0C887BDA-2974-46F0-84A9-520F661D46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3072"/>
                <a:ext cx="192" cy="192"/>
                <a:chOff x="1344" y="3072"/>
                <a:chExt cx="192" cy="192"/>
              </a:xfrm>
            </p:grpSpPr>
            <p:sp>
              <p:nvSpPr>
                <p:cNvPr id="28" name="Rectangle 33">
                  <a:extLst>
                    <a:ext uri="{FF2B5EF4-FFF2-40B4-BE49-F238E27FC236}">
                      <a16:creationId xmlns:a16="http://schemas.microsoft.com/office/drawing/2014/main" id="{4F637D69-3211-42DE-8983-2B0CA814E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3072"/>
                  <a:ext cx="192" cy="1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id="{6BC5E4A3-8FB6-41AD-B3A1-1EE8B9D252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sv-SE" altLang="sv-SE"/>
                </a:p>
              </p:txBody>
            </p:sp>
            <p:sp>
              <p:nvSpPr>
                <p:cNvPr id="30" name="Line 35">
                  <a:extLst>
                    <a:ext uri="{FF2B5EF4-FFF2-40B4-BE49-F238E27FC236}">
                      <a16:creationId xmlns:a16="http://schemas.microsoft.com/office/drawing/2014/main" id="{646F4486-C206-4D18-9A6B-FE0EB0D909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55" y="3084"/>
                  <a:ext cx="171" cy="167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" name="Line 36">
                  <a:extLst>
                    <a:ext uri="{FF2B5EF4-FFF2-40B4-BE49-F238E27FC236}">
                      <a16:creationId xmlns:a16="http://schemas.microsoft.com/office/drawing/2014/main" id="{D605CF87-3501-4807-8877-9B18594624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55" y="3082"/>
                  <a:ext cx="169" cy="171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2C4499-B597-47A2-8B0E-7AF6319A4FD7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4710113"/>
            <a:ext cx="2527300" cy="1168400"/>
            <a:chOff x="1440" y="3264"/>
            <a:chExt cx="1592" cy="736"/>
          </a:xfrm>
        </p:grpSpPr>
        <p:sp>
          <p:nvSpPr>
            <p:cNvPr id="39" name="Line 38">
              <a:extLst>
                <a:ext uri="{FF2B5EF4-FFF2-40B4-BE49-F238E27FC236}">
                  <a16:creationId xmlns:a16="http://schemas.microsoft.com/office/drawing/2014/main" id="{EAB7B427-57DC-4E1A-B564-3D0349FBE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264"/>
              <a:ext cx="0" cy="64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0" name="Line 39">
              <a:extLst>
                <a:ext uri="{FF2B5EF4-FFF2-40B4-BE49-F238E27FC236}">
                  <a16:creationId xmlns:a16="http://schemas.microsoft.com/office/drawing/2014/main" id="{9B5E9E6C-9469-4214-B0E1-674553A606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888"/>
              <a:ext cx="1392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697E4A9-6094-447E-B409-95F116801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" y="3760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49641A5-3502-469D-B95D-7AA3A26AD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2" y="3752"/>
              <a:ext cx="240" cy="240"/>
            </a:xfrm>
            <a:prstGeom prst="ellipse">
              <a:avLst/>
            </a:prstGeom>
            <a:solidFill>
              <a:schemeClr val="folHlink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sv-SE" altLang="sv-SE" sz="1400" b="1">
                  <a:ea typeface="ＭＳ Ｐゴシック" panose="020B0600070205080204" pitchFamily="34" charset="-128"/>
                </a:rPr>
                <a:t>SM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33B1B1-8AA9-4CD4-AEA6-F4EB9F9DBDA3}"/>
              </a:ext>
            </a:extLst>
          </p:cNvPr>
          <p:cNvGrpSpPr>
            <a:grpSpLocks/>
          </p:cNvGrpSpPr>
          <p:nvPr/>
        </p:nvGrpSpPr>
        <p:grpSpPr bwMode="auto">
          <a:xfrm>
            <a:off x="2881313" y="2957513"/>
            <a:ext cx="304800" cy="304800"/>
            <a:chOff x="1536" y="2160"/>
            <a:chExt cx="192" cy="19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F8408AA-186D-4A0C-8154-0657CFC52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5577A130-D610-4F38-846E-D19F41F35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:a16="http://schemas.microsoft.com/office/drawing/2014/main" id="{77667C9D-A148-4F7B-B121-AE64F2C37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45" name="Oval 46">
              <a:extLst>
                <a:ext uri="{FF2B5EF4-FFF2-40B4-BE49-F238E27FC236}">
                  <a16:creationId xmlns:a16="http://schemas.microsoft.com/office/drawing/2014/main" id="{D2F56C0A-A2A4-4163-9EFF-E505D008E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6" name="Oval 47">
              <a:extLst>
                <a:ext uri="{FF2B5EF4-FFF2-40B4-BE49-F238E27FC236}">
                  <a16:creationId xmlns:a16="http://schemas.microsoft.com/office/drawing/2014/main" id="{14B5C5E0-E727-4109-AEE0-3450AA6045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47" name="Oval 48">
              <a:extLst>
                <a:ext uri="{FF2B5EF4-FFF2-40B4-BE49-F238E27FC236}">
                  <a16:creationId xmlns:a16="http://schemas.microsoft.com/office/drawing/2014/main" id="{D722E526-A45E-4654-AB86-0FDC218312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026B6EC-CEE9-4032-8906-37B7DBF927FB}"/>
              </a:ext>
            </a:extLst>
          </p:cNvPr>
          <p:cNvGrpSpPr>
            <a:grpSpLocks/>
          </p:cNvGrpSpPr>
          <p:nvPr/>
        </p:nvGrpSpPr>
        <p:grpSpPr bwMode="auto">
          <a:xfrm>
            <a:off x="6234113" y="2957513"/>
            <a:ext cx="304800" cy="304800"/>
            <a:chOff x="1536" y="2160"/>
            <a:chExt cx="192" cy="1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1790EB8-5124-4CEC-AAA8-156EF6835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160"/>
              <a:ext cx="192" cy="192"/>
              <a:chOff x="1344" y="2160"/>
              <a:chExt cx="192" cy="192"/>
            </a:xfrm>
          </p:grpSpPr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58B956A7-ED06-44F3-BFF1-6474F8442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BE120C45-2624-4C78-9B30-1B7CEBA0C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5" y="2189"/>
                <a:ext cx="153" cy="13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sv-SE" altLang="sv-SE"/>
              </a:p>
            </p:txBody>
          </p:sp>
        </p:grpSp>
        <p:sp>
          <p:nvSpPr>
            <p:cNvPr id="52" name="Oval 53">
              <a:extLst>
                <a:ext uri="{FF2B5EF4-FFF2-40B4-BE49-F238E27FC236}">
                  <a16:creationId xmlns:a16="http://schemas.microsoft.com/office/drawing/2014/main" id="{ECF5BD54-FBC0-4AAD-86A6-6E9486FD1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2233"/>
              <a:ext cx="66" cy="66"/>
            </a:xfrm>
            <a:prstGeom prst="ellips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4A86EE31-6DBD-4516-AAF3-7DA8A6AED5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4" y="2208"/>
              <a:ext cx="23" cy="23"/>
            </a:xfrm>
            <a:prstGeom prst="ellipse">
              <a:avLst/>
            </a:prstGeom>
            <a:solidFill>
              <a:srgbClr val="00CC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4" name="Oval 55">
              <a:extLst>
                <a:ext uri="{FF2B5EF4-FFF2-40B4-BE49-F238E27FC236}">
                  <a16:creationId xmlns:a16="http://schemas.microsoft.com/office/drawing/2014/main" id="{67D6C45D-0998-4931-9DE5-289DBDD86A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5" y="2208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3133106-75F4-40C9-B873-0DD19EBA3C70}"/>
              </a:ext>
            </a:extLst>
          </p:cNvPr>
          <p:cNvGrpSpPr>
            <a:grpSpLocks/>
          </p:cNvGrpSpPr>
          <p:nvPr/>
        </p:nvGrpSpPr>
        <p:grpSpPr bwMode="auto">
          <a:xfrm>
            <a:off x="3262313" y="5705475"/>
            <a:ext cx="762000" cy="300038"/>
            <a:chOff x="1776" y="3891"/>
            <a:chExt cx="480" cy="18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64FFE74-5ADE-4BC4-8650-8A4237F10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984"/>
              <a:ext cx="144" cy="9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59" name="Line 58">
              <a:extLst>
                <a:ext uri="{FF2B5EF4-FFF2-40B4-BE49-F238E27FC236}">
                  <a16:creationId xmlns:a16="http://schemas.microsoft.com/office/drawing/2014/main" id="{FAE7B748-CCAB-4DE5-B7E2-2C72B82412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4032"/>
              <a:ext cx="33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BD14D5F8-D663-45DD-A69D-EC36B62F73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8" y="3891"/>
              <a:ext cx="0" cy="14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5F9E4E-9233-41A6-AADC-CB428AD9DE6F}"/>
              </a:ext>
            </a:extLst>
          </p:cNvPr>
          <p:cNvGrpSpPr>
            <a:grpSpLocks/>
          </p:cNvGrpSpPr>
          <p:nvPr/>
        </p:nvGrpSpPr>
        <p:grpSpPr bwMode="auto">
          <a:xfrm>
            <a:off x="4687888" y="5705475"/>
            <a:ext cx="760412" cy="300038"/>
            <a:chOff x="2674" y="3891"/>
            <a:chExt cx="479" cy="1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E4E348C-7833-454D-B3A8-A057239EB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9" y="3984"/>
              <a:ext cx="144" cy="9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63" name="Line 62">
              <a:extLst>
                <a:ext uri="{FF2B5EF4-FFF2-40B4-BE49-F238E27FC236}">
                  <a16:creationId xmlns:a16="http://schemas.microsoft.com/office/drawing/2014/main" id="{5478B9F9-40D6-4879-900A-E277565DA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4" y="4032"/>
              <a:ext cx="33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ACAD2D02-F4CA-4AB8-A500-C776B4704E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2" y="3891"/>
              <a:ext cx="0" cy="14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65" name="Rectangle 64" descr="Långrand bred">
            <a:extLst>
              <a:ext uri="{FF2B5EF4-FFF2-40B4-BE49-F238E27FC236}">
                <a16:creationId xmlns:a16="http://schemas.microsoft.com/office/drawing/2014/main" id="{406BFFCF-5500-4E5C-A6BF-81D533EC8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13" y="6081713"/>
            <a:ext cx="1752600" cy="15240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66" name="Rectangle 65" descr="Långrand bred">
            <a:extLst>
              <a:ext uri="{FF2B5EF4-FFF2-40B4-BE49-F238E27FC236}">
                <a16:creationId xmlns:a16="http://schemas.microsoft.com/office/drawing/2014/main" id="{D17858A9-98DE-4B12-B2E5-4D6831B0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613" y="6069013"/>
            <a:ext cx="1752600" cy="15240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E63BA19-1F0B-4973-8EF9-0C43BD91843F}"/>
              </a:ext>
            </a:extLst>
          </p:cNvPr>
          <p:cNvGrpSpPr>
            <a:grpSpLocks/>
          </p:cNvGrpSpPr>
          <p:nvPr/>
        </p:nvGrpSpPr>
        <p:grpSpPr bwMode="auto">
          <a:xfrm>
            <a:off x="3567113" y="2386013"/>
            <a:ext cx="636587" cy="3773487"/>
            <a:chOff x="1968" y="1800"/>
            <a:chExt cx="401" cy="2377"/>
          </a:xfrm>
        </p:grpSpPr>
        <p:sp>
          <p:nvSpPr>
            <p:cNvPr id="68" name="Line 67">
              <a:extLst>
                <a:ext uri="{FF2B5EF4-FFF2-40B4-BE49-F238E27FC236}">
                  <a16:creationId xmlns:a16="http://schemas.microsoft.com/office/drawing/2014/main" id="{06BB6F1F-D4AE-4B63-9B1F-1E59287CC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8" y="4176"/>
              <a:ext cx="401" cy="1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69" name="Line 68">
              <a:extLst>
                <a:ext uri="{FF2B5EF4-FFF2-40B4-BE49-F238E27FC236}">
                  <a16:creationId xmlns:a16="http://schemas.microsoft.com/office/drawing/2014/main" id="{19BD57C9-09CB-491F-8186-A83DD1C011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2" y="1800"/>
              <a:ext cx="0" cy="2376"/>
            </a:xfrm>
            <a:prstGeom prst="line">
              <a:avLst/>
            </a:prstGeom>
            <a:noFill/>
            <a:ln w="57150">
              <a:solidFill>
                <a:srgbClr val="0000C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F9DB5E7-5D11-43A2-9859-611F15130EE7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3000375"/>
            <a:ext cx="98425" cy="217488"/>
            <a:chOff x="1440" y="2187"/>
            <a:chExt cx="62" cy="137"/>
          </a:xfrm>
        </p:grpSpPr>
        <p:sp>
          <p:nvSpPr>
            <p:cNvPr id="71" name="Line 70">
              <a:extLst>
                <a:ext uri="{FF2B5EF4-FFF2-40B4-BE49-F238E27FC236}">
                  <a16:creationId xmlns:a16="http://schemas.microsoft.com/office/drawing/2014/main" id="{690D0EBA-6703-415A-9AAC-76302E551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187"/>
              <a:ext cx="0" cy="13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2" name="AutoShape 71">
              <a:extLst>
                <a:ext uri="{FF2B5EF4-FFF2-40B4-BE49-F238E27FC236}">
                  <a16:creationId xmlns:a16="http://schemas.microsoft.com/office/drawing/2014/main" id="{88F15B90-9B5F-48CD-8D99-C48B24A82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2194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73" name="AutoShape 72">
              <a:extLst>
                <a:ext uri="{FF2B5EF4-FFF2-40B4-BE49-F238E27FC236}">
                  <a16:creationId xmlns:a16="http://schemas.microsoft.com/office/drawing/2014/main" id="{9013166C-201F-4F1F-BEB0-A423CFB6BF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5" y="2262"/>
              <a:ext cx="47" cy="47"/>
            </a:xfrm>
            <a:prstGeom prst="triangle">
              <a:avLst>
                <a:gd name="adj" fmla="val 51065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C23FCA3-809E-4B5B-8154-EE6488311D59}"/>
              </a:ext>
            </a:extLst>
          </p:cNvPr>
          <p:cNvGrpSpPr>
            <a:grpSpLocks/>
          </p:cNvGrpSpPr>
          <p:nvPr/>
        </p:nvGrpSpPr>
        <p:grpSpPr bwMode="auto">
          <a:xfrm>
            <a:off x="6081713" y="3000375"/>
            <a:ext cx="98425" cy="217488"/>
            <a:chOff x="1440" y="2187"/>
            <a:chExt cx="62" cy="137"/>
          </a:xfrm>
        </p:grpSpPr>
        <p:sp>
          <p:nvSpPr>
            <p:cNvPr id="75" name="Line 74">
              <a:extLst>
                <a:ext uri="{FF2B5EF4-FFF2-40B4-BE49-F238E27FC236}">
                  <a16:creationId xmlns:a16="http://schemas.microsoft.com/office/drawing/2014/main" id="{B92C3348-4A4D-4ADE-BBC4-4D9580CC3C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187"/>
              <a:ext cx="0" cy="137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6" name="AutoShape 75">
              <a:extLst>
                <a:ext uri="{FF2B5EF4-FFF2-40B4-BE49-F238E27FC236}">
                  <a16:creationId xmlns:a16="http://schemas.microsoft.com/office/drawing/2014/main" id="{B96A2398-6828-4A38-8AE3-F60695FD1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2194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F93A45B6-3542-45D6-BAE5-D10062205A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5" y="2262"/>
              <a:ext cx="47" cy="47"/>
            </a:xfrm>
            <a:prstGeom prst="triangle">
              <a:avLst>
                <a:gd name="adj" fmla="val 51065"/>
              </a:avLst>
            </a:prstGeom>
            <a:solidFill>
              <a:schemeClr val="tx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v-SE" altLang="sv-SE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0212FC3A-D8C9-4211-A5BD-0F2E2E6EF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3182938"/>
            <a:ext cx="539750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FAB83F9-FE2D-4A49-A2D3-E545689D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3209925"/>
            <a:ext cx="3889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sv-SE" sz="1000" b="1">
                <a:ea typeface="ＭＳ Ｐゴシック" panose="020B0600070205080204" pitchFamily="34" charset="-128"/>
              </a:rPr>
              <a:t>TID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04EBAC5-1226-4BCB-BF7C-1A83B02AD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3614738"/>
            <a:ext cx="539750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F35B8DA-4D7D-4C07-BF78-2E95DA9AF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150" y="4052888"/>
            <a:ext cx="944563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7DE58CC-1A53-4B9C-B989-DA31C4C62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150" y="4491038"/>
            <a:ext cx="819150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83" name="Line 82">
            <a:extLst>
              <a:ext uri="{FF2B5EF4-FFF2-40B4-BE49-F238E27FC236}">
                <a16:creationId xmlns:a16="http://schemas.microsoft.com/office/drawing/2014/main" id="{5AE92BC4-BCCC-4C59-93A6-325B8400EE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6238" y="2271713"/>
            <a:ext cx="14287" cy="3316287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CED2342-935B-4A6F-8169-3DB5141FC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75" y="3640138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sv-SE" sz="1000" b="1">
                <a:ea typeface="ＭＳ Ｐゴシック" panose="020B0600070205080204" pitchFamily="34" charset="-128"/>
              </a:rPr>
              <a:t>LUX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E89F077-C09F-4332-92A0-4E6A6CBD9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4092575"/>
            <a:ext cx="928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sv-SE" sz="1000" b="1">
                <a:ea typeface="ＭＳ Ｐゴシック" panose="020B0600070205080204" pitchFamily="34" charset="-128"/>
              </a:rPr>
              <a:t>VIND+REGN</a:t>
            </a:r>
          </a:p>
        </p:txBody>
      </p:sp>
      <p:sp>
        <p:nvSpPr>
          <p:cNvPr id="86" name="Line 85">
            <a:extLst>
              <a:ext uri="{FF2B5EF4-FFF2-40B4-BE49-F238E27FC236}">
                <a16:creationId xmlns:a16="http://schemas.microsoft.com/office/drawing/2014/main" id="{6136C5AE-BF5F-4062-99D0-AE26F2705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7350" y="3328988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7" name="Line 86">
            <a:extLst>
              <a:ext uri="{FF2B5EF4-FFF2-40B4-BE49-F238E27FC236}">
                <a16:creationId xmlns:a16="http://schemas.microsoft.com/office/drawing/2014/main" id="{C74B43DC-D969-423E-911E-CD59D8FFF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3798888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8" name="Line 87">
            <a:extLst>
              <a:ext uri="{FF2B5EF4-FFF2-40B4-BE49-F238E27FC236}">
                <a16:creationId xmlns:a16="http://schemas.microsoft.com/office/drawing/2014/main" id="{B720A763-AFD8-4FE2-9E55-FE699ABC6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7350" y="4224338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89" name="Line 88">
            <a:extLst>
              <a:ext uri="{FF2B5EF4-FFF2-40B4-BE49-F238E27FC236}">
                <a16:creationId xmlns:a16="http://schemas.microsoft.com/office/drawing/2014/main" id="{B1319750-B912-4893-8417-2C0FCBCC0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3700" y="4662488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1F0BB9F-1820-4426-B1B5-EBAD04283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4675" y="4967288"/>
            <a:ext cx="800100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5A061F-EC32-41F1-A5DE-0463508EE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513" y="4538663"/>
            <a:ext cx="8032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sv-SE" sz="1000" b="1">
                <a:ea typeface="ＭＳ Ｐゴシック" panose="020B0600070205080204" pitchFamily="34" charset="-128"/>
              </a:rPr>
              <a:t>PASSAGE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EAE7D3A-E8B6-428D-8EAA-0DF6AA055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4675" y="5018088"/>
            <a:ext cx="728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sv-SE" sz="1000" b="1">
                <a:ea typeface="ＭＳ Ｐゴシック" panose="020B0600070205080204" pitchFamily="34" charset="-128"/>
              </a:rPr>
              <a:t>LARMER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BDD5157-D23D-4003-AE3D-F5F2BB50E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438" y="5434013"/>
            <a:ext cx="539750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906F629-569C-4A97-9A1B-B41CC2F95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538" y="5489575"/>
            <a:ext cx="565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sv-SE" sz="1000" b="1">
                <a:ea typeface="ＭＳ Ｐゴシック" panose="020B0600070205080204" pitchFamily="34" charset="-128"/>
              </a:rPr>
              <a:t>VISU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F4322F4-053B-4E79-BC2B-6B068EF62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913" y="2743200"/>
            <a:ext cx="614362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4015F51-1652-4E68-B2A8-79CE2C279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5150" y="2319338"/>
            <a:ext cx="619125" cy="323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015D90F-500B-449B-A6AF-E04A74A75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9113" y="2360613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ENERGI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EB6D535-2167-46B6-B59D-6252029A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3" y="2784475"/>
            <a:ext cx="6778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v-SE" altLang="sv-SE" sz="1000" b="1">
                <a:ea typeface="ＭＳ Ｐゴシック" panose="020B0600070205080204" pitchFamily="34" charset="-128"/>
              </a:rPr>
              <a:t>EFFEKT</a:t>
            </a:r>
          </a:p>
        </p:txBody>
      </p:sp>
      <p:sp>
        <p:nvSpPr>
          <p:cNvPr id="99" name="Line 98">
            <a:extLst>
              <a:ext uri="{FF2B5EF4-FFF2-40B4-BE49-F238E27FC236}">
                <a16:creationId xmlns:a16="http://schemas.microsoft.com/office/drawing/2014/main" id="{6536BA67-1C09-40F0-8212-93053C417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2588" y="2495550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100" name="Line 99">
            <a:extLst>
              <a:ext uri="{FF2B5EF4-FFF2-40B4-BE49-F238E27FC236}">
                <a16:creationId xmlns:a16="http://schemas.microsoft.com/office/drawing/2014/main" id="{26722CAA-8CE2-4246-9B93-610C317AB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2113" y="2909888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101" name="Line 100">
            <a:extLst>
              <a:ext uri="{FF2B5EF4-FFF2-40B4-BE49-F238E27FC236}">
                <a16:creationId xmlns:a16="http://schemas.microsoft.com/office/drawing/2014/main" id="{142BB623-C6DE-4BCF-B6F2-7B6765D56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875" y="5586413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102" name="Line 101">
            <a:extLst>
              <a:ext uri="{FF2B5EF4-FFF2-40B4-BE49-F238E27FC236}">
                <a16:creationId xmlns:a16="http://schemas.microsoft.com/office/drawing/2014/main" id="{7FB8264C-9F56-4F61-ACBF-5FDC6C5F7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875" y="5148263"/>
            <a:ext cx="1714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103" name="Text Box 102">
            <a:extLst>
              <a:ext uri="{FF2B5EF4-FFF2-40B4-BE49-F238E27FC236}">
                <a16:creationId xmlns:a16="http://schemas.microsoft.com/office/drawing/2014/main" id="{8F9C9A63-B7EB-4ECF-8C61-8842D4FBA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196691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230V~</a:t>
            </a:r>
          </a:p>
        </p:txBody>
      </p:sp>
      <p:sp>
        <p:nvSpPr>
          <p:cNvPr id="104" name="Text Box 103">
            <a:extLst>
              <a:ext uri="{FF2B5EF4-FFF2-40B4-BE49-F238E27FC236}">
                <a16:creationId xmlns:a16="http://schemas.microsoft.com/office/drawing/2014/main" id="{488FD94A-2C9B-4C4E-B7D1-1850FB53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271713"/>
            <a:ext cx="8302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v-SE" altLang="sv-SE" sz="1000" b="1">
                <a:ea typeface="ＭＳ Ｐゴシック" panose="020B0600070205080204" pitchFamily="34" charset="-128"/>
              </a:rPr>
              <a:t>BUSS 24 V</a:t>
            </a:r>
          </a:p>
        </p:txBody>
      </p:sp>
      <p:sp>
        <p:nvSpPr>
          <p:cNvPr id="105" name="Line 104">
            <a:extLst>
              <a:ext uri="{FF2B5EF4-FFF2-40B4-BE49-F238E27FC236}">
                <a16:creationId xmlns:a16="http://schemas.microsoft.com/office/drawing/2014/main" id="{5698951D-00CD-4C71-AB44-C6BEF0F318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40200" y="6165850"/>
            <a:ext cx="1008063" cy="0"/>
          </a:xfrm>
          <a:prstGeom prst="line">
            <a:avLst/>
          </a:prstGeom>
          <a:noFill/>
          <a:ln w="57150">
            <a:solidFill>
              <a:srgbClr val="000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7374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KNX </a:t>
            </a:r>
            <a:r>
              <a:rPr lang="de-CH" altLang="sv-SE" sz="2000" b="1" dirty="0" err="1">
                <a:solidFill>
                  <a:srgbClr val="0C4B9D"/>
                </a:solidFill>
              </a:rPr>
              <a:t>är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enkelt</a:t>
            </a:r>
            <a:r>
              <a:rPr lang="de-CH" altLang="sv-SE" sz="2000" b="1" dirty="0">
                <a:solidFill>
                  <a:srgbClr val="0C4B9D"/>
                </a:solidFill>
              </a:rPr>
              <a:t> och </a:t>
            </a:r>
            <a:r>
              <a:rPr lang="de-CH" altLang="sv-SE" sz="2000" b="1" dirty="0" err="1">
                <a:solidFill>
                  <a:srgbClr val="0C4B9D"/>
                </a:solidFill>
              </a:rPr>
              <a:t>fullt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av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möjligheter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AD2CE39-A53D-44A6-956F-08D196C0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610"/>
            <a:ext cx="7828226" cy="44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1800" dirty="0">
                <a:solidFill>
                  <a:srgbClr val="00B050"/>
                </a:solidFill>
              </a:rPr>
              <a:t>Gammalt installationstänk</a:t>
            </a:r>
            <a:r>
              <a:rPr lang="sv-SE" altLang="sv-SE" sz="2400" dirty="0"/>
              <a:t>	          </a:t>
            </a:r>
            <a:r>
              <a:rPr lang="sv-SE" altLang="sv-SE" sz="1800" dirty="0">
                <a:solidFill>
                  <a:srgbClr val="00B050"/>
                </a:solidFill>
              </a:rPr>
              <a:t>Modernt installationstänk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sv-SE" sz="1000" dirty="0"/>
          </a:p>
        </p:txBody>
      </p:sp>
      <p:pic>
        <p:nvPicPr>
          <p:cNvPr id="4" name="Bildobjekt 3" descr="Montern">
            <a:extLst>
              <a:ext uri="{FF2B5EF4-FFF2-40B4-BE49-F238E27FC236}">
                <a16:creationId xmlns:a16="http://schemas.microsoft.com/office/drawing/2014/main" id="{4B0B2437-BBC9-4E7F-9364-F5553D828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38989" r="5900" b="30424"/>
          <a:stretch/>
        </p:blipFill>
        <p:spPr>
          <a:xfrm>
            <a:off x="2555776" y="4293096"/>
            <a:ext cx="3682825" cy="1878992"/>
          </a:xfrm>
          <a:prstGeom prst="rect">
            <a:avLst/>
          </a:prstGeom>
        </p:spPr>
      </p:pic>
      <p:pic>
        <p:nvPicPr>
          <p:cNvPr id="5" name="Bildobjekt 4" descr="Montern">
            <a:extLst>
              <a:ext uri="{FF2B5EF4-FFF2-40B4-BE49-F238E27FC236}">
                <a16:creationId xmlns:a16="http://schemas.microsoft.com/office/drawing/2014/main" id="{AEDCD69C-557A-416A-A8F1-DDCDD202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35318" r="5114" b="24307"/>
          <a:stretch/>
        </p:blipFill>
        <p:spPr>
          <a:xfrm>
            <a:off x="778274" y="1916832"/>
            <a:ext cx="3256919" cy="2004258"/>
          </a:xfrm>
          <a:prstGeom prst="rect">
            <a:avLst/>
          </a:prstGeom>
        </p:spPr>
      </p:pic>
      <p:pic>
        <p:nvPicPr>
          <p:cNvPr id="6" name="Bildobjekt 5" descr="Montern">
            <a:extLst>
              <a:ext uri="{FF2B5EF4-FFF2-40B4-BE49-F238E27FC236}">
                <a16:creationId xmlns:a16="http://schemas.microsoft.com/office/drawing/2014/main" id="{1252AABD-BC47-406B-9ADD-4F8A791416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37765" r="5900" b="26753"/>
          <a:stretch/>
        </p:blipFill>
        <p:spPr>
          <a:xfrm>
            <a:off x="4413962" y="1916832"/>
            <a:ext cx="3662954" cy="2004258"/>
          </a:xfrm>
          <a:prstGeom prst="rect">
            <a:avLst/>
          </a:prstGeom>
        </p:spPr>
      </p:pic>
      <p:pic>
        <p:nvPicPr>
          <p:cNvPr id="7" name="Bildobjekt 6" descr="KNX Sweden Nordic Property Expo 20180911 o 12 Bilder och argument för bild 9 och 10 - PowerPoint">
            <a:extLst>
              <a:ext uri="{FF2B5EF4-FFF2-40B4-BE49-F238E27FC236}">
                <a16:creationId xmlns:a16="http://schemas.microsoft.com/office/drawing/2014/main" id="{D3465FAB-E864-499A-A1E1-E24D7BA2BC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1" t="27464" r="6688" b="19952"/>
          <a:stretch/>
        </p:blipFill>
        <p:spPr>
          <a:xfrm>
            <a:off x="6911686" y="4398499"/>
            <a:ext cx="1816653" cy="1753726"/>
          </a:xfrm>
          <a:prstGeom prst="rect">
            <a:avLst/>
          </a:prstGeom>
        </p:spPr>
      </p:pic>
      <p:pic>
        <p:nvPicPr>
          <p:cNvPr id="8" name="Bildobjekt 7" descr="KNX Sweden Nordic Property Expo 20180911 o 12 Bilder och argument för bild 9 och 10 - PowerPoint">
            <a:extLst>
              <a:ext uri="{FF2B5EF4-FFF2-40B4-BE49-F238E27FC236}">
                <a16:creationId xmlns:a16="http://schemas.microsoft.com/office/drawing/2014/main" id="{10D64627-7307-48F0-98BA-BFEF645D2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6" t="34976" r="9844" b="13691"/>
          <a:stretch/>
        </p:blipFill>
        <p:spPr>
          <a:xfrm>
            <a:off x="683568" y="4293096"/>
            <a:ext cx="1374540" cy="18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15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KNX </a:t>
            </a:r>
            <a:r>
              <a:rPr lang="de-CH" altLang="sv-SE" sz="2000" b="1" dirty="0" err="1">
                <a:solidFill>
                  <a:srgbClr val="0C4B9D"/>
                </a:solidFill>
              </a:rPr>
              <a:t>klarar</a:t>
            </a:r>
            <a:r>
              <a:rPr lang="de-CH" altLang="sv-SE" sz="2000" b="1" dirty="0">
                <a:solidFill>
                  <a:srgbClr val="0C4B9D"/>
                </a:solidFill>
              </a:rPr>
              <a:t> alla </a:t>
            </a:r>
            <a:r>
              <a:rPr lang="de-CH" altLang="sv-SE" sz="2000" b="1" dirty="0" err="1">
                <a:solidFill>
                  <a:srgbClr val="0C4B9D"/>
                </a:solidFill>
              </a:rPr>
              <a:t>funktioner</a:t>
            </a:r>
            <a:r>
              <a:rPr lang="de-CH" altLang="sv-SE" sz="2000" b="1" dirty="0">
                <a:solidFill>
                  <a:srgbClr val="0C4B9D"/>
                </a:solidFill>
              </a:rPr>
              <a:t> och all </a:t>
            </a:r>
            <a:r>
              <a:rPr lang="de-CH" altLang="sv-SE" sz="2000" b="1" dirty="0" err="1">
                <a:solidFill>
                  <a:srgbClr val="0C4B9D"/>
                </a:solidFill>
              </a:rPr>
              <a:t>media</a:t>
            </a:r>
            <a:endParaRPr lang="de-DE" sz="2000" b="1" dirty="0">
              <a:solidFill>
                <a:srgbClr val="0C4B9D"/>
              </a:solidFill>
            </a:endParaRPr>
          </a:p>
        </p:txBody>
      </p:sp>
      <p:pic>
        <p:nvPicPr>
          <p:cNvPr id="3" name="Bildobjekt 2" descr="Tavla 8 Framsida Solfjädern KLAR.pdf - Adobe Acrobat Reader DC">
            <a:extLst>
              <a:ext uri="{FF2B5EF4-FFF2-40B4-BE49-F238E27FC236}">
                <a16:creationId xmlns:a16="http://schemas.microsoft.com/office/drawing/2014/main" id="{96A42850-E03E-4F64-A218-058F82B433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23708" r="42913" b="4927"/>
          <a:stretch/>
        </p:blipFill>
        <p:spPr>
          <a:xfrm>
            <a:off x="900113" y="1579197"/>
            <a:ext cx="3701184" cy="4395157"/>
          </a:xfrm>
          <a:prstGeom prst="rect">
            <a:avLst/>
          </a:prstGeom>
        </p:spPr>
      </p:pic>
      <p:pic>
        <p:nvPicPr>
          <p:cNvPr id="4" name="Bildobjekt 3" descr="(D1) Hur börja med KNX  -  Kompatibilitetsläge - PowerPoint">
            <a:extLst>
              <a:ext uri="{FF2B5EF4-FFF2-40B4-BE49-F238E27FC236}">
                <a16:creationId xmlns:a16="http://schemas.microsoft.com/office/drawing/2014/main" id="{9902A597-F1E2-4CD5-AF33-7029A2757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27464" r="43445" b="21204"/>
          <a:stretch/>
        </p:blipFill>
        <p:spPr>
          <a:xfrm>
            <a:off x="5004048" y="2299277"/>
            <a:ext cx="2961336" cy="387634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92C4905-1DF9-4238-8120-F35F86F3B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67" y="4387509"/>
            <a:ext cx="1938329" cy="10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94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altLang="sv-SE" sz="2000" b="1" dirty="0">
                <a:solidFill>
                  <a:srgbClr val="0C4B9D"/>
                </a:solidFill>
              </a:rPr>
              <a:t>Hur och var kan man vidareutbilda sig?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B6D9037-FFCE-41A9-9460-BEA4F9CB4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412875"/>
            <a:ext cx="74168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sv-SE" altLang="sv-SE" sz="2000" dirty="0"/>
          </a:p>
          <a:p>
            <a:pPr eaLnBrk="1" hangingPunct="1"/>
            <a:r>
              <a:rPr lang="sv-SE" altLang="sv-SE" sz="2000" b="1" dirty="0">
                <a:solidFill>
                  <a:srgbClr val="00B050"/>
                </a:solidFill>
              </a:rPr>
              <a:t>Många möjligheter </a:t>
            </a:r>
          </a:p>
          <a:p>
            <a:pPr lvl="1" eaLnBrk="1" hangingPunct="1"/>
            <a:r>
              <a:rPr lang="sv-FI" altLang="zh-CN" sz="1800" dirty="0">
                <a:latin typeface="Gotham Book" pitchFamily="50" charset="0"/>
                <a:ea typeface="宋体" panose="02010600030101010101" pitchFamily="2" charset="-122"/>
                <a:cs typeface="Gotham Book" pitchFamily="50" charset="0"/>
                <a:hlinkClick r:id="rId2"/>
              </a:rPr>
              <a:t>www.knx.org</a:t>
            </a:r>
          </a:p>
          <a:p>
            <a:pPr lvl="1" eaLnBrk="1" hangingPunct="1"/>
            <a:r>
              <a:rPr lang="sv-FI" altLang="zh-CN" sz="1800" dirty="0">
                <a:latin typeface="Gotham Book" pitchFamily="50" charset="0"/>
                <a:ea typeface="宋体" panose="02010600030101010101" pitchFamily="2" charset="-122"/>
                <a:cs typeface="Gotham Book" pitchFamily="50" charset="0"/>
                <a:hlinkClick r:id="rId2"/>
              </a:rPr>
              <a:t>www.knx.se</a:t>
            </a:r>
            <a:endParaRPr lang="sv-SE" altLang="zh-CN" sz="1800" dirty="0">
              <a:latin typeface="Gotham Book" pitchFamily="50" charset="0"/>
              <a:ea typeface="宋体" panose="02010600030101010101" pitchFamily="2" charset="-122"/>
              <a:cs typeface="Gotham Book" pitchFamily="50" charset="0"/>
            </a:endParaRPr>
          </a:p>
          <a:p>
            <a:pPr lvl="1" eaLnBrk="1" hangingPunct="1"/>
            <a:r>
              <a:rPr lang="sv-SE" altLang="zh-CN" sz="1800" dirty="0"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eCampus</a:t>
            </a:r>
          </a:p>
          <a:p>
            <a:pPr lvl="1" eaLnBrk="1" hangingPunct="1"/>
            <a:r>
              <a:rPr lang="sv-SE" altLang="zh-CN" sz="1800" dirty="0"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IN </a:t>
            </a:r>
          </a:p>
          <a:p>
            <a:pPr lvl="1" eaLnBrk="1" hangingPunct="1"/>
            <a:r>
              <a:rPr lang="sv-SE" altLang="zh-CN" sz="1800" dirty="0"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EUU / INSU</a:t>
            </a:r>
          </a:p>
          <a:p>
            <a:pPr lvl="1" eaLnBrk="1" hangingPunct="1"/>
            <a:r>
              <a:rPr lang="sv-SE" altLang="zh-CN" sz="1800" dirty="0">
                <a:latin typeface="Gotham Book" pitchFamily="50" charset="0"/>
                <a:ea typeface="宋体" panose="02010600030101010101" pitchFamily="2" charset="-122"/>
                <a:cs typeface="Gotham Book" pitchFamily="50" charset="0"/>
              </a:rPr>
              <a:t>Alla leverantörer</a:t>
            </a:r>
          </a:p>
          <a:p>
            <a:pPr lvl="1" eaLnBrk="1" hangingPunct="1"/>
            <a:r>
              <a:rPr lang="sv-SE" altLang="zh-CN" sz="2400" dirty="0">
                <a:ea typeface="宋体" panose="02010600030101010101" pitchFamily="2" charset="-122"/>
              </a:rPr>
              <a:t>……</a:t>
            </a:r>
            <a:endParaRPr lang="en-GB" altLang="sv-SE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E52CB9-D05F-42D3-A36D-E7395EEA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5251" r="59062" b="5251"/>
          <a:stretch>
            <a:fillRect/>
          </a:stretch>
        </p:blipFill>
        <p:spPr bwMode="auto">
          <a:xfrm rot="373876">
            <a:off x="4728182" y="1768177"/>
            <a:ext cx="3371554" cy="4185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7225EB4-3A07-4749-9E65-2BAEEE2F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82" y="4743809"/>
            <a:ext cx="2175453" cy="140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42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Komma </a:t>
            </a:r>
            <a:r>
              <a:rPr lang="de-CH" altLang="sv-SE" sz="2000" b="1" dirty="0" err="1">
                <a:solidFill>
                  <a:srgbClr val="0C4B9D"/>
                </a:solidFill>
              </a:rPr>
              <a:t>igång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med</a:t>
            </a:r>
            <a:r>
              <a:rPr lang="de-CH" altLang="sv-SE" sz="2000" b="1" dirty="0">
                <a:solidFill>
                  <a:srgbClr val="0C4B9D"/>
                </a:solidFill>
              </a:rPr>
              <a:t> KNX?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685DCC0-CBB0-480E-BBC8-1662691B8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610"/>
            <a:ext cx="82438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sv-SE" altLang="sv-SE" sz="2000" b="1" dirty="0">
                <a:hlinkClick r:id="rId2"/>
              </a:rPr>
              <a:t>www.knx.org</a:t>
            </a:r>
            <a:r>
              <a:rPr lang="sv-SE" altLang="sv-SE" sz="2000" b="1" dirty="0"/>
              <a:t> / </a:t>
            </a:r>
            <a:r>
              <a:rPr lang="sv-SE" altLang="sv-SE" sz="2000" b="1" dirty="0">
                <a:solidFill>
                  <a:srgbClr val="00B050"/>
                </a:solidFill>
              </a:rPr>
              <a:t>MyKNX / eCampus / ETS5 och ETS Inside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sv-SE" sz="1000" dirty="0"/>
          </a:p>
        </p:txBody>
      </p:sp>
      <p:pic>
        <p:nvPicPr>
          <p:cNvPr id="4" name="Bildobjekt 3" descr="KNX - MyKNX - Google Chrome">
            <a:extLst>
              <a:ext uri="{FF2B5EF4-FFF2-40B4-BE49-F238E27FC236}">
                <a16:creationId xmlns:a16="http://schemas.microsoft.com/office/drawing/2014/main" id="{ABD60D75-51F3-4335-AC35-AE8C6FA5E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677">
            <a:off x="1515885" y="2156781"/>
            <a:ext cx="6221879" cy="39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67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>
                <a:hlinkClick r:id="rId2"/>
              </a:rPr>
              <a:t>www.knx.se</a:t>
            </a:r>
            <a:r>
              <a:rPr lang="de-CH" altLang="sv-SE" sz="2000" b="1" dirty="0"/>
              <a:t> </a:t>
            </a:r>
            <a:r>
              <a:rPr lang="de-CH" altLang="sv-SE" sz="2000" b="1" dirty="0">
                <a:solidFill>
                  <a:schemeClr val="tx2"/>
                </a:solidFill>
              </a:rPr>
              <a:t>= KNX </a:t>
            </a:r>
            <a:r>
              <a:rPr lang="de-CH" altLang="sv-SE" sz="2000" b="1" dirty="0" err="1">
                <a:solidFill>
                  <a:schemeClr val="tx2"/>
                </a:solidFill>
              </a:rPr>
              <a:t>Sweden</a:t>
            </a:r>
            <a:endParaRPr lang="de-DE" sz="2000" b="1" dirty="0">
              <a:solidFill>
                <a:schemeClr val="tx2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41EC244-3D7F-4082-B671-720C60481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14" y="1612038"/>
            <a:ext cx="82438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2000" b="1" dirty="0">
                <a:solidFill>
                  <a:srgbClr val="00B050"/>
                </a:solidFill>
              </a:rPr>
              <a:t>Förening för alla KNX intresserade i Sverige!</a:t>
            </a:r>
            <a:br>
              <a:rPr lang="sv-SE" altLang="sv-SE" sz="2400" dirty="0"/>
            </a:br>
            <a:endParaRPr lang="sv-SE" altLang="sv-SE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1800" b="1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Tre medlemsnivåer: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Huvudmedlemmar, 10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Företagsmedlemmar, 10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Intressemedlemmar, 83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sv-SE" sz="10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52D8AF5-6AAE-4F21-AB67-1FC6405ADC90}"/>
              </a:ext>
            </a:extLst>
          </p:cNvPr>
          <p:cNvSpPr/>
          <p:nvPr/>
        </p:nvSpPr>
        <p:spPr>
          <a:xfrm>
            <a:off x="4787900" y="5558060"/>
            <a:ext cx="4140200" cy="10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pic>
        <p:nvPicPr>
          <p:cNvPr id="5" name="Bildobjekt 153" descr="abb.jpg">
            <a:extLst>
              <a:ext uri="{FF2B5EF4-FFF2-40B4-BE49-F238E27FC236}">
                <a16:creationId xmlns:a16="http://schemas.microsoft.com/office/drawing/2014/main" id="{A70A4847-1321-4325-B02A-D91C7019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08" y="4280123"/>
            <a:ext cx="13827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155" descr="hager.jpg">
            <a:extLst>
              <a:ext uri="{FF2B5EF4-FFF2-40B4-BE49-F238E27FC236}">
                <a16:creationId xmlns:a16="http://schemas.microsoft.com/office/drawing/2014/main" id="{A1ECB97C-8380-49F5-8D31-211536E4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31" y="4277964"/>
            <a:ext cx="13827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56" descr="Schneider.jpg">
            <a:extLst>
              <a:ext uri="{FF2B5EF4-FFF2-40B4-BE49-F238E27FC236}">
                <a16:creationId xmlns:a16="http://schemas.microsoft.com/office/drawing/2014/main" id="{20398629-2407-4D34-88AD-19A84F34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69" y="4256015"/>
            <a:ext cx="13843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158" descr="siemens.jpg">
            <a:extLst>
              <a:ext uri="{FF2B5EF4-FFF2-40B4-BE49-F238E27FC236}">
                <a16:creationId xmlns:a16="http://schemas.microsoft.com/office/drawing/2014/main" id="{3BBF0D0E-DAE7-4BDA-88E2-FE215EFD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14" y="4951635"/>
            <a:ext cx="138430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59" descr="steinel.jpg">
            <a:extLst>
              <a:ext uri="{FF2B5EF4-FFF2-40B4-BE49-F238E27FC236}">
                <a16:creationId xmlns:a16="http://schemas.microsoft.com/office/drawing/2014/main" id="{2E24A2BE-6500-4118-8A92-9B5C94F2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91" y="4962747"/>
            <a:ext cx="13843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61" descr="Zennio.jpg">
            <a:extLst>
              <a:ext uri="{FF2B5EF4-FFF2-40B4-BE49-F238E27FC236}">
                <a16:creationId xmlns:a16="http://schemas.microsoft.com/office/drawing/2014/main" id="{0D2FF1B9-7A93-4242-9254-23AB4655F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58" y="4945486"/>
            <a:ext cx="1382712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55" descr="hager.jpg">
            <a:extLst>
              <a:ext uri="{FF2B5EF4-FFF2-40B4-BE49-F238E27FC236}">
                <a16:creationId xmlns:a16="http://schemas.microsoft.com/office/drawing/2014/main" id="{D588584D-090E-46DD-94CC-FC629050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26" y="4278535"/>
            <a:ext cx="13843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objekt 155" descr="hager.jpg">
            <a:extLst>
              <a:ext uri="{FF2B5EF4-FFF2-40B4-BE49-F238E27FC236}">
                <a16:creationId xmlns:a16="http://schemas.microsoft.com/office/drawing/2014/main" id="{86390B57-955B-46E9-AEC9-E2E46248B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456" y="4945486"/>
            <a:ext cx="138271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ktangel: rundade hörn 17">
            <a:extLst>
              <a:ext uri="{FF2B5EF4-FFF2-40B4-BE49-F238E27FC236}">
                <a16:creationId xmlns:a16="http://schemas.microsoft.com/office/drawing/2014/main" id="{63DAC4D2-55C5-4F0A-BD7D-DC9B519665F5}"/>
              </a:ext>
            </a:extLst>
          </p:cNvPr>
          <p:cNvSpPr/>
          <p:nvPr/>
        </p:nvSpPr>
        <p:spPr>
          <a:xfrm>
            <a:off x="6902432" y="4983586"/>
            <a:ext cx="1198563" cy="4302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pic>
        <p:nvPicPr>
          <p:cNvPr id="19" name="Bildobjekt 20" descr="GARO.eps @ 100% (CMYK/Preview) ">
            <a:extLst>
              <a:ext uri="{FF2B5EF4-FFF2-40B4-BE49-F238E27FC236}">
                <a16:creationId xmlns:a16="http://schemas.microsoft.com/office/drawing/2014/main" id="{59CECF32-199B-491C-8BB5-3DD61122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8309" r="59076" b="33092"/>
          <a:stretch>
            <a:fillRect/>
          </a:stretch>
        </p:blipFill>
        <p:spPr bwMode="auto">
          <a:xfrm>
            <a:off x="2510226" y="4318222"/>
            <a:ext cx="11064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objekt 155" descr="hager.jpg">
            <a:extLst>
              <a:ext uri="{FF2B5EF4-FFF2-40B4-BE49-F238E27FC236}">
                <a16:creationId xmlns:a16="http://schemas.microsoft.com/office/drawing/2014/main" id="{3812D275-1CC0-476F-A7F0-10EF70BD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68" y="4970686"/>
            <a:ext cx="138271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8485ED3-9423-42EE-A483-E3AE8C47859C}"/>
              </a:ext>
            </a:extLst>
          </p:cNvPr>
          <p:cNvSpPr/>
          <p:nvPr/>
        </p:nvSpPr>
        <p:spPr>
          <a:xfrm>
            <a:off x="3954012" y="5038795"/>
            <a:ext cx="1198563" cy="4286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v-SE"/>
          </a:p>
        </p:txBody>
      </p:sp>
      <p:pic>
        <p:nvPicPr>
          <p:cNvPr id="22" name="Bildobjekt 23" descr="Tavla 2.över Framsida Huvudmedlemmar.pdf - Adobe Acrobat Reader DC">
            <a:extLst>
              <a:ext uri="{FF2B5EF4-FFF2-40B4-BE49-F238E27FC236}">
                <a16:creationId xmlns:a16="http://schemas.microsoft.com/office/drawing/2014/main" id="{D07D591C-AB2A-4766-A4DA-8A95514A2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3" t="70842" r="43950" b="23216"/>
          <a:stretch>
            <a:fillRect/>
          </a:stretch>
        </p:blipFill>
        <p:spPr bwMode="auto">
          <a:xfrm>
            <a:off x="3895294" y="5093171"/>
            <a:ext cx="1290638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ildobjekt 24" descr="Tavla 2.över Framsida Huvudmedlemmar.pdf - Adobe Acrobat Reader DC">
            <a:extLst>
              <a:ext uri="{FF2B5EF4-FFF2-40B4-BE49-F238E27FC236}">
                <a16:creationId xmlns:a16="http://schemas.microsoft.com/office/drawing/2014/main" id="{7EB88D67-7FD0-4347-996E-26922516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82065" r="64787" b="13200"/>
          <a:stretch>
            <a:fillRect/>
          </a:stretch>
        </p:blipFill>
        <p:spPr bwMode="auto">
          <a:xfrm>
            <a:off x="6857529" y="5093372"/>
            <a:ext cx="13081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KNXNationalSW">
            <a:extLst>
              <a:ext uri="{FF2B5EF4-FFF2-40B4-BE49-F238E27FC236}">
                <a16:creationId xmlns:a16="http://schemas.microsoft.com/office/drawing/2014/main" id="{2DAB6644-E1D3-4C56-82D7-2930A5623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59086"/>
            <a:ext cx="2216546" cy="19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98FD8F24-0724-4D08-AB98-CACF4F00AE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9645" y="4278326"/>
            <a:ext cx="1380529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47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AD86D6-2B02-401A-B380-7BEC32965731}"/>
              </a:ext>
            </a:extLst>
          </p:cNvPr>
          <p:cNvSpPr/>
          <p:nvPr/>
        </p:nvSpPr>
        <p:spPr>
          <a:xfrm>
            <a:off x="990600" y="1453662"/>
            <a:ext cx="7976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1992 </a:t>
            </a:r>
            <a:r>
              <a:rPr lang="sv-SE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–</a:t>
            </a:r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sv-FI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Första EIB produkten nådde marknaden</a:t>
            </a:r>
            <a:endParaRPr lang="en-US" b="1" dirty="0">
              <a:solidFill>
                <a:srgbClr val="369226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EEFED-B295-40E5-92EB-1C964FC5A355}"/>
              </a:ext>
            </a:extLst>
          </p:cNvPr>
          <p:cNvSpPr/>
          <p:nvPr/>
        </p:nvSpPr>
        <p:spPr>
          <a:xfrm>
            <a:off x="990600" y="2575116"/>
            <a:ext cx="752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Första busskopplaren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certifierades av EIBA</a:t>
            </a:r>
            <a:r>
              <a:rPr lang="en-GB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. </a:t>
            </a:r>
          </a:p>
          <a:p>
            <a:pPr marL="234950" indent="-234950">
              <a:buFont typeface="Arial" pitchFamily="34" charset="0"/>
              <a:buChar char="•"/>
            </a:pPr>
            <a:endParaRPr lang="en-GB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Denna busskopplare var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första produkten som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användes i det öppna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systemet "EIB"</a:t>
            </a:r>
            <a:endParaRPr lang="en-US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E1EAFF6-FE8D-4139-AA27-34FEEC890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00"/>
          <a:stretch>
            <a:fillRect/>
          </a:stretch>
        </p:blipFill>
        <p:spPr bwMode="auto">
          <a:xfrm>
            <a:off x="5004048" y="2153431"/>
            <a:ext cx="2730762" cy="3250907"/>
          </a:xfrm>
          <a:prstGeom prst="roundRect">
            <a:avLst>
              <a:gd name="adj" fmla="val 641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2A4C5C-E9E2-48A3-8693-82C472F94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5931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KNX </a:t>
            </a:r>
            <a:r>
              <a:rPr lang="de-CH" altLang="sv-SE" sz="2000" b="1" dirty="0" err="1">
                <a:solidFill>
                  <a:srgbClr val="0C4B9D"/>
                </a:solidFill>
              </a:rPr>
              <a:t>Sweden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CF091AB-18FD-45BC-A6B2-917923A25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7755615" cy="467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2000" b="1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Förening med tre medlemsnivåer: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Huvudmedlemmar, 10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Företagsmedlemmar, 10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Intressemedlemmar, 83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sv-SE" sz="1000" dirty="0"/>
          </a:p>
        </p:txBody>
      </p:sp>
      <p:pic>
        <p:nvPicPr>
          <p:cNvPr id="4" name="Bildobjekt 8" descr="Tavla 4 Framsida Företags och Intressemedlemmar LOGGOR saknas.pdf - Adobe Acrobat Reader DC">
            <a:extLst>
              <a:ext uri="{FF2B5EF4-FFF2-40B4-BE49-F238E27FC236}">
                <a16:creationId xmlns:a16="http://schemas.microsoft.com/office/drawing/2014/main" id="{E604CE57-EEBB-4334-82CD-E0531FBD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5" t="28580" r="55923" b="59879"/>
          <a:stretch>
            <a:fillRect/>
          </a:stretch>
        </p:blipFill>
        <p:spPr bwMode="auto">
          <a:xfrm>
            <a:off x="1411288" y="2967038"/>
            <a:ext cx="2052035" cy="158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2" descr="Tavla 4 Framsida Företags och Intressemedlemmar LOGGOR saknas.pdf - Adobe Acrobat Reader DC">
            <a:extLst>
              <a:ext uri="{FF2B5EF4-FFF2-40B4-BE49-F238E27FC236}">
                <a16:creationId xmlns:a16="http://schemas.microsoft.com/office/drawing/2014/main" id="{9797F260-E020-4875-9271-E77F3D32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9937" r="45274" b="70532"/>
          <a:stretch>
            <a:fillRect/>
          </a:stretch>
        </p:blipFill>
        <p:spPr bwMode="auto">
          <a:xfrm>
            <a:off x="488272" y="4553109"/>
            <a:ext cx="4234002" cy="169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 descr="Tavla 4 Framsida Företags och Intressemedlemmar LOGGOR saknas.pdf - Adobe Acrobat Reader DC">
            <a:extLst>
              <a:ext uri="{FF2B5EF4-FFF2-40B4-BE49-F238E27FC236}">
                <a16:creationId xmlns:a16="http://schemas.microsoft.com/office/drawing/2014/main" id="{6C0CB235-F890-47D0-A702-195D6906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41283" r="45274" b="6264"/>
          <a:stretch>
            <a:fillRect/>
          </a:stretch>
        </p:blipFill>
        <p:spPr bwMode="auto">
          <a:xfrm>
            <a:off x="4751388" y="1924051"/>
            <a:ext cx="4030888" cy="432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777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KNX Swedens </a:t>
            </a:r>
            <a:r>
              <a:rPr lang="de-CH" altLang="sv-SE" sz="2000" b="1" dirty="0" err="1">
                <a:solidFill>
                  <a:srgbClr val="0C4B9D"/>
                </a:solidFill>
              </a:rPr>
              <a:t>verksamhet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4D89F62-288F-4522-9AE3-0C4CECCEC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824388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2000" b="1" dirty="0">
                <a:solidFill>
                  <a:srgbClr val="00B050"/>
                </a:solidFill>
              </a:rPr>
              <a:t>Lite av det vi hittills gjort och gör: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sv-SE" altLang="sv-SE" sz="2000" b="1" dirty="0">
              <a:solidFill>
                <a:srgbClr val="00B05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Har ett kansli med daglig support – främst på programvaran ETS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Säljer Utbildningspaket 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Skickar ut Nyhetsbrev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Finns på mässor – Elfack, EasyFairs, Nordbygg etc.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Gör aktiviteter/kampanjer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Håller föredrag/seminarium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Gör broschyrer, handböcker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Översätter programvaran ETS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Delar ut KNX Awards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Sponsrar Yrkes SM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Arrangerar KNX Dagar</a:t>
            </a:r>
          </a:p>
          <a:p>
            <a:pPr lvl="1" eaLnBrk="1" hangingPunct="1">
              <a:lnSpc>
                <a:spcPct val="90000"/>
              </a:lnSpc>
            </a:pP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Nästa år fyller denna förening 25 år!</a:t>
            </a:r>
          </a:p>
        </p:txBody>
      </p:sp>
    </p:spTree>
    <p:extLst>
      <p:ext uri="{BB962C8B-B14F-4D97-AF65-F5344CB8AC3E}">
        <p14:creationId xmlns:p14="http://schemas.microsoft.com/office/powerpoint/2010/main" val="1035392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Alla </a:t>
            </a:r>
            <a:r>
              <a:rPr lang="de-CH" altLang="sv-SE" sz="2000" b="1" dirty="0" err="1">
                <a:solidFill>
                  <a:srgbClr val="0C4B9D"/>
                </a:solidFill>
              </a:rPr>
              <a:t>grunder</a:t>
            </a:r>
            <a:r>
              <a:rPr lang="de-CH" altLang="sv-SE" sz="2000" b="1" dirty="0">
                <a:solidFill>
                  <a:srgbClr val="0C4B9D"/>
                </a:solidFill>
              </a:rPr>
              <a:t> och </a:t>
            </a:r>
            <a:r>
              <a:rPr lang="de-CH" altLang="sv-SE" sz="2000" b="1" dirty="0" err="1">
                <a:solidFill>
                  <a:srgbClr val="0C4B9D"/>
                </a:solidFill>
              </a:rPr>
              <a:t>förutsättningar</a:t>
            </a:r>
            <a:endParaRPr lang="de-DE" sz="2000" b="1" dirty="0">
              <a:solidFill>
                <a:srgbClr val="0C4B9D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A0666E5-0372-4735-9078-405A34815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610"/>
            <a:ext cx="82438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sv-SE" altLang="sv-SE" sz="2000" b="1" dirty="0">
                <a:latin typeface="Gotham Book" pitchFamily="50" charset="0"/>
                <a:cs typeface="Gotham Book" pitchFamily="50" charset="0"/>
                <a:hlinkClick r:id="rId2"/>
              </a:rPr>
              <a:t>www.knx.se</a:t>
            </a:r>
            <a:r>
              <a:rPr lang="sv-SE" altLang="sv-SE" sz="2000" b="1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sv-SE" altLang="sv-SE" sz="2000" b="1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/ Utbildningspaket / Handböcker</a:t>
            </a:r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</a:pPr>
            <a:endParaRPr lang="sv-SE" altLang="sv-SE" sz="2400" dirty="0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sv-SE" altLang="sv-SE" sz="2400" dirty="0"/>
          </a:p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sv-SE" altLang="sv-SE" sz="18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- </a:t>
            </a:r>
            <a:r>
              <a:rPr lang="sv-SE" altLang="sv-SE" sz="18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Dessa två handböcker kan ni få digitalt om ni vill.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801FE65-217E-40B0-9102-BE150542B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3" y="1992507"/>
            <a:ext cx="8268854" cy="3600953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E6D387A-26E7-468C-B04B-07C18BC57E94}"/>
              </a:ext>
            </a:extLst>
          </p:cNvPr>
          <p:cNvSpPr txBox="1"/>
          <p:nvPr/>
        </p:nvSpPr>
        <p:spPr>
          <a:xfrm>
            <a:off x="722998" y="2063751"/>
            <a:ext cx="384900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KNX Konsulthandboken</a:t>
            </a:r>
          </a:p>
          <a:p>
            <a:endParaRPr lang="sv-SE" sz="1600" b="1" dirty="0">
              <a:solidFill>
                <a:srgbClr val="0C4B9D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r>
              <a:rPr lang="sv-SE" sz="1600" b="1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Allt du behöver veta för föreskriva</a:t>
            </a:r>
          </a:p>
          <a:p>
            <a:pPr algn="ctr"/>
            <a:r>
              <a:rPr lang="sv-SE" sz="1600" b="1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en KNX anläggning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DF7DE1C-6B7A-41BF-A3F6-A38C607B5914}"/>
              </a:ext>
            </a:extLst>
          </p:cNvPr>
          <p:cNvSpPr txBox="1"/>
          <p:nvPr/>
        </p:nvSpPr>
        <p:spPr>
          <a:xfrm>
            <a:off x="4766781" y="2063751"/>
            <a:ext cx="384900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KNX Installatörshandboken</a:t>
            </a:r>
          </a:p>
          <a:p>
            <a:endParaRPr lang="sv-SE" sz="1600" b="1" dirty="0">
              <a:solidFill>
                <a:srgbClr val="0C4B9D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r>
              <a:rPr lang="sv-SE" sz="1600" b="1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Allt du behöver veta för installera</a:t>
            </a:r>
          </a:p>
          <a:p>
            <a:pPr algn="ctr"/>
            <a:r>
              <a:rPr lang="sv-SE" sz="1600" b="1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en KNX anläggning</a:t>
            </a:r>
          </a:p>
        </p:txBody>
      </p:sp>
    </p:spTree>
    <p:extLst>
      <p:ext uri="{BB962C8B-B14F-4D97-AF65-F5344CB8AC3E}">
        <p14:creationId xmlns:p14="http://schemas.microsoft.com/office/powerpoint/2010/main" val="3790533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C40FC51-1BF8-4DC6-BDD6-8D7C48CDB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94" y="883646"/>
            <a:ext cx="6272553" cy="333375"/>
          </a:xfrm>
        </p:spPr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Innehåll KNX Konsulthandboken</a:t>
            </a:r>
            <a:endParaRPr lang="de-DE" sz="2000" b="1" dirty="0">
              <a:solidFill>
                <a:srgbClr val="0C4B9D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D805D-16D0-40F7-9690-16603528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0316" y="1844824"/>
            <a:ext cx="2604210" cy="366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C40FAE2A-4B83-41FA-AEFE-022959DFD84D}"/>
              </a:ext>
            </a:extLst>
          </p:cNvPr>
          <p:cNvSpPr txBox="1">
            <a:spLocks/>
          </p:cNvSpPr>
          <p:nvPr/>
        </p:nvSpPr>
        <p:spPr>
          <a:xfrm>
            <a:off x="899593" y="1844824"/>
            <a:ext cx="5832648" cy="43924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Wingdings" pitchFamily="2" charset="2"/>
              <a:buChar char="§"/>
              <a:defRPr sz="2600" b="1">
                <a:solidFill>
                  <a:srgbClr val="3692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Char char="•"/>
              <a:defRPr sz="2200">
                <a:solidFill>
                  <a:srgbClr val="0C4B9D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2400">
                <a:solidFill>
                  <a:srgbClr val="0C4B9D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400" i="1">
                <a:solidFill>
                  <a:srgbClr val="0C4B9D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Vad är KNX?		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Varför använda KNX?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Energieffektivisering	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Skillnad mellan konventionell installation och bussinstallation	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Uppbyggnad och struktur	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Hur projektera KNX?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Belysningsstyrning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Projekteringsexempel och mallar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Vad kan man mer göra med KNX?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Ordlista			</a:t>
            </a:r>
          </a:p>
          <a:p>
            <a:pPr>
              <a:buFont typeface="Wingdings" pitchFamily="2" charset="2"/>
              <a:buChar char="ü"/>
            </a:pPr>
            <a:r>
              <a:rPr lang="sv-SE" sz="1600" b="0" kern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Vill du veta mer?</a:t>
            </a:r>
          </a:p>
        </p:txBody>
      </p:sp>
    </p:spTree>
    <p:extLst>
      <p:ext uri="{BB962C8B-B14F-4D97-AF65-F5344CB8AC3E}">
        <p14:creationId xmlns:p14="http://schemas.microsoft.com/office/powerpoint/2010/main" val="958188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7673956-CC09-429F-9C8C-A64FE3A71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Hur projektera KNX?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739457B-4F61-4BB2-9AB2-F6D5C34E6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704" y="2179093"/>
            <a:ext cx="12177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Belysning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7CAA590-3DFF-494F-AFB8-B5A07055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704" y="3455194"/>
            <a:ext cx="13140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Kraft /Tele</a:t>
            </a:r>
            <a:endParaRPr lang="en-US" sz="1600" b="1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A5B02C32-A10F-4B9B-AEC8-E3D52511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704" y="5091183"/>
            <a:ext cx="8478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01-nät</a:t>
            </a:r>
            <a:endParaRPr lang="en-US" sz="1600" b="1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50EF0F4-CE09-4B23-9328-77612481B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63" y="1700213"/>
            <a:ext cx="311162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Närvaro/frånvarodetektering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Konstantljusreglering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Dimring/scenarier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Gruppering av armaturer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0575B5C-99AA-43F7-8E4F-F9F55348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63" y="3068638"/>
            <a:ext cx="41466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Motorvärmare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Tidsstyrda elslutbleck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Uttag för kaffemaskiner och kopiatorer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Motordrivna projektordukar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Solskyddsanläggningar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812FA7A-689A-459C-999A-E1AA2DFC3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63" y="4676943"/>
            <a:ext cx="24792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Hisslarm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Driftlarm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ventilation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Larm från HWC</a:t>
            </a:r>
          </a:p>
          <a:p>
            <a:r>
              <a:rPr lang="sv-SE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Indikering brandluckor</a:t>
            </a:r>
          </a:p>
        </p:txBody>
      </p:sp>
      <p:sp>
        <p:nvSpPr>
          <p:cNvPr id="12" name="Right Arrow 9">
            <a:extLst>
              <a:ext uri="{FF2B5EF4-FFF2-40B4-BE49-F238E27FC236}">
                <a16:creationId xmlns:a16="http://schemas.microsoft.com/office/drawing/2014/main" id="{12DDE400-DF1E-46B0-A597-3E7B371BF923}"/>
              </a:ext>
            </a:extLst>
          </p:cNvPr>
          <p:cNvSpPr/>
          <p:nvPr/>
        </p:nvSpPr>
        <p:spPr>
          <a:xfrm>
            <a:off x="2855913" y="2133600"/>
            <a:ext cx="979487" cy="484188"/>
          </a:xfrm>
          <a:prstGeom prst="rightArrow">
            <a:avLst/>
          </a:prstGeom>
          <a:solidFill>
            <a:srgbClr val="369226"/>
          </a:solidFill>
          <a:ln>
            <a:solidFill>
              <a:srgbClr val="369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0">
            <a:extLst>
              <a:ext uri="{FF2B5EF4-FFF2-40B4-BE49-F238E27FC236}">
                <a16:creationId xmlns:a16="http://schemas.microsoft.com/office/drawing/2014/main" id="{ED172CDD-ED05-4948-A2CA-D61B2379122E}"/>
              </a:ext>
            </a:extLst>
          </p:cNvPr>
          <p:cNvSpPr/>
          <p:nvPr/>
        </p:nvSpPr>
        <p:spPr>
          <a:xfrm>
            <a:off x="2855913" y="3413155"/>
            <a:ext cx="979487" cy="484188"/>
          </a:xfrm>
          <a:prstGeom prst="rightArrow">
            <a:avLst/>
          </a:prstGeom>
          <a:solidFill>
            <a:srgbClr val="369226"/>
          </a:solidFill>
          <a:ln>
            <a:solidFill>
              <a:srgbClr val="369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1">
            <a:extLst>
              <a:ext uri="{FF2B5EF4-FFF2-40B4-BE49-F238E27FC236}">
                <a16:creationId xmlns:a16="http://schemas.microsoft.com/office/drawing/2014/main" id="{5EED47DF-6244-4A56-BB97-8D47A2B34603}"/>
              </a:ext>
            </a:extLst>
          </p:cNvPr>
          <p:cNvSpPr/>
          <p:nvPr/>
        </p:nvSpPr>
        <p:spPr>
          <a:xfrm>
            <a:off x="2855913" y="5035013"/>
            <a:ext cx="979487" cy="484187"/>
          </a:xfrm>
          <a:prstGeom prst="rightArrow">
            <a:avLst/>
          </a:prstGeom>
          <a:solidFill>
            <a:srgbClr val="369226"/>
          </a:solidFill>
          <a:ln>
            <a:solidFill>
              <a:srgbClr val="369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95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EB86FAA-C6CE-4F59-9C5C-079778F443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Projekteringsexempel och mallar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5DFF08-B5CD-49AF-83B5-7A1F13C25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088" y="1846263"/>
            <a:ext cx="3816350" cy="36703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sv-SE" sz="2000" b="1" dirty="0">
                <a:solidFill>
                  <a:srgbClr val="0062C8"/>
                </a:solidFill>
                <a:latin typeface="Gotham Book" pitchFamily="50" charset="0"/>
                <a:cs typeface="Gotham Book" pitchFamily="50" charset="0"/>
              </a:rPr>
              <a:t>Teknisk beskrivning</a:t>
            </a:r>
            <a:br>
              <a:rPr lang="sv-SE" b="0" dirty="0"/>
            </a:br>
            <a: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EL-AMA</a:t>
            </a:r>
            <a:b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Materielspecifikation</a:t>
            </a:r>
            <a:br>
              <a:rPr lang="sv-SE" sz="1800" b="0" dirty="0"/>
            </a:br>
            <a:endParaRPr lang="sv-SE" sz="1800" b="0" dirty="0"/>
          </a:p>
          <a:p>
            <a:pPr>
              <a:buFont typeface="Wingdings" panose="05000000000000000000" pitchFamily="2" charset="2"/>
              <a:buChar char="ü"/>
            </a:pPr>
            <a:r>
              <a:rPr lang="sv-SE" sz="20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Funktionsbeskrivning</a:t>
            </a:r>
            <a:br>
              <a:rPr lang="sv-SE" sz="2400" b="0" dirty="0">
                <a:solidFill>
                  <a:srgbClr val="0062C8"/>
                </a:solidFill>
              </a:rPr>
            </a:br>
            <a: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Rumsbeskrivning</a:t>
            </a:r>
            <a:b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Driftkort</a:t>
            </a:r>
            <a:br>
              <a:rPr lang="sv-SE" sz="1800" b="0" dirty="0"/>
            </a:br>
            <a:endParaRPr lang="sv-SE" sz="1800" b="0" dirty="0"/>
          </a:p>
          <a:p>
            <a:pPr>
              <a:buFont typeface="Wingdings" panose="05000000000000000000" pitchFamily="2" charset="2"/>
              <a:buChar char="ü"/>
            </a:pPr>
            <a:r>
              <a:rPr lang="sv-SE" sz="20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Ritningsredovisning</a:t>
            </a:r>
            <a:br>
              <a:rPr lang="sv-SE" sz="2400" b="0" dirty="0">
                <a:solidFill>
                  <a:srgbClr val="0062C8"/>
                </a:solidFill>
              </a:rPr>
            </a:br>
            <a: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Kraft</a:t>
            </a:r>
            <a:br>
              <a:rPr lang="en-US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</a:br>
            <a:r>
              <a:rPr lang="en-US" sz="1600" b="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Belysning</a:t>
            </a:r>
            <a:br>
              <a:rPr lang="en-US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</a:br>
            <a:r>
              <a:rPr lang="en-US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KNX</a:t>
            </a:r>
            <a:b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</a:br>
            <a:r>
              <a:rPr lang="sv-SE" sz="1600" b="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Styr&amp;Övervakning</a:t>
            </a:r>
            <a:endParaRPr lang="en-US" sz="1600" b="0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82CE17-1BE5-4AC2-BEED-AD7C18EA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204864"/>
            <a:ext cx="4548760" cy="316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4481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DD1C05A-92EB-4B79-A8D8-0A603F2883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Projekteringsexempel</a:t>
            </a:r>
            <a:r>
              <a:rPr lang="sv-SE" sz="1600" b="1" dirty="0">
                <a:solidFill>
                  <a:srgbClr val="0C4B9D"/>
                </a:solidFill>
              </a:rPr>
              <a:t> och mallar</a:t>
            </a:r>
          </a:p>
          <a:p>
            <a:endParaRPr lang="sv-S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377667-3E6F-4950-AE34-3C8130FF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795" y="1509598"/>
            <a:ext cx="3306599" cy="474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E69584B-C446-4BB6-8E06-E882EE13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5510" y="1445303"/>
            <a:ext cx="3306599" cy="485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007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B188105-B741-4810-A259-0B3891965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KNX-ritning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DBF9ED-2B29-4935-A33D-3CBCD8ED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087" y="1484784"/>
            <a:ext cx="6776172" cy="471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1934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04DB760-2450-45BE-B7C8-2B86BA5803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 err="1">
                <a:solidFill>
                  <a:srgbClr val="0C4B9D"/>
                </a:solidFill>
              </a:rPr>
              <a:t>Materielspecification</a:t>
            </a:r>
            <a:endParaRPr lang="sv-SE" sz="2000" b="1" dirty="0">
              <a:solidFill>
                <a:srgbClr val="0C4B9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3672F-FA93-4595-B883-C0487715D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147" y="1529610"/>
            <a:ext cx="6748468" cy="476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4585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859B157-65A1-4EDB-BBCB-4B9C08CA8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Funktionsbeskrivning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FA2F65-2110-4C8B-A0C2-42A72262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113" y="1504766"/>
            <a:ext cx="3174011" cy="471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8260AAB-A98C-460B-8E26-433FAF47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0416" y="1486062"/>
            <a:ext cx="3342654" cy="475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819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DFB1C872-D60B-46E8-8E4E-0437ECEFBB23}"/>
              </a:ext>
            </a:extLst>
          </p:cNvPr>
          <p:cNvSpPr/>
          <p:nvPr/>
        </p:nvSpPr>
        <p:spPr>
          <a:xfrm>
            <a:off x="990600" y="1453662"/>
            <a:ext cx="7976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1993 – Programmeringsverktyget ETS1 lanserades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C4CAE9-8DFF-4F92-B021-BAD137009D04}"/>
              </a:ext>
            </a:extLst>
          </p:cNvPr>
          <p:cNvSpPr/>
          <p:nvPr/>
        </p:nvSpPr>
        <p:spPr>
          <a:xfrm>
            <a:off x="990600" y="2575116"/>
            <a:ext cx="752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Det första tillverkaroberoende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verktyget EIB </a:t>
            </a:r>
            <a:r>
              <a:rPr lang="sv-FI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Tool</a:t>
            </a: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Software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lanseras för konfiguration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av EIB-apparater </a:t>
            </a:r>
          </a:p>
        </p:txBody>
      </p:sp>
      <p:pic>
        <p:nvPicPr>
          <p:cNvPr id="6" name="Picture 2" descr="\\IDAHO\systemd\Software&amp;Specs EIBA\ETS1\Pictures\ETS1_Hülle.JPG">
            <a:extLst>
              <a:ext uri="{FF2B5EF4-FFF2-40B4-BE49-F238E27FC236}">
                <a16:creationId xmlns:a16="http://schemas.microsoft.com/office/drawing/2014/main" id="{4540E531-B21D-4398-AC40-6F1FC00E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153" y="1340770"/>
            <a:ext cx="2895991" cy="4633584"/>
          </a:xfrm>
          <a:prstGeom prst="rect">
            <a:avLst/>
          </a:prstGeom>
          <a:noFill/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C55CFB-C3F9-496B-BE67-39DA4D98E6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3208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859B157-65A1-4EDB-BBCB-4B9C08CA8F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Rumsbeskrivning</a:t>
            </a:r>
          </a:p>
        </p:txBody>
      </p:sp>
      <p:pic>
        <p:nvPicPr>
          <p:cNvPr id="6" name="Picture 23" descr="Bild 2">
            <a:extLst>
              <a:ext uri="{FF2B5EF4-FFF2-40B4-BE49-F238E27FC236}">
                <a16:creationId xmlns:a16="http://schemas.microsoft.com/office/drawing/2014/main" id="{A136ADCC-A768-406B-8254-C48ED75A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2133600"/>
            <a:ext cx="8751887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C34BC62A-D2D0-45A5-A855-FF62F8B5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132" y="1554014"/>
            <a:ext cx="3378586" cy="47056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A7CDC35-822D-4FEE-A97F-1378D7C2B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284538"/>
            <a:ext cx="349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100">
                <a:solidFill>
                  <a:srgbClr val="FF0000"/>
                </a:solidFill>
              </a:rPr>
              <a:t>F2</a:t>
            </a:r>
            <a:endParaRPr lang="en-US" sz="1100">
              <a:solidFill>
                <a:srgbClr val="FF0000"/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8CC3ECF-20A5-446C-8C01-4B78C8969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97200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100">
                <a:solidFill>
                  <a:srgbClr val="FF0000"/>
                </a:solidFill>
              </a:rPr>
              <a:t>F4</a:t>
            </a:r>
            <a:endParaRPr lang="en-US" sz="1100">
              <a:solidFill>
                <a:srgbClr val="FF0000"/>
              </a:solidFill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B798E99-AA6A-40E6-8D58-726F35096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644900"/>
            <a:ext cx="3508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1100">
                <a:solidFill>
                  <a:srgbClr val="FF0000"/>
                </a:solidFill>
              </a:rPr>
              <a:t>F3</a:t>
            </a:r>
            <a:endParaRPr lang="en-US" sz="11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59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6C2BDC8-AF6D-4F82-96CE-B85BFA284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b="1" dirty="0" err="1">
                <a:solidFill>
                  <a:srgbClr val="0062C8"/>
                </a:solidFill>
              </a:rPr>
              <a:t>Driftkort</a:t>
            </a:r>
            <a:endParaRPr lang="fr-FR" sz="2000" b="1" dirty="0">
              <a:solidFill>
                <a:srgbClr val="0062C8"/>
              </a:solidFill>
            </a:endParaRPr>
          </a:p>
          <a:p>
            <a:endParaRPr lang="sv-SE" sz="20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72FE0A-3848-49E8-BA4E-59C221A8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612" y="1562470"/>
            <a:ext cx="6740996" cy="466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5433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5D6E359-FBD7-45E0-B2BF-9041618B9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0C4B9D"/>
                </a:solidFill>
              </a:rPr>
              <a:t>KNX/DALI – digital </a:t>
            </a:r>
            <a:r>
              <a:rPr lang="en-GB" sz="2000" b="1" dirty="0" err="1">
                <a:solidFill>
                  <a:srgbClr val="0C4B9D"/>
                </a:solidFill>
              </a:rPr>
              <a:t>ljusreglering</a:t>
            </a:r>
            <a:endParaRPr lang="sv-SE" sz="2000" b="1" dirty="0">
              <a:solidFill>
                <a:srgbClr val="0C4B9D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F95B6E-03DF-45D5-96BA-329019FD1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838" y="3141663"/>
            <a:ext cx="16383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buSzPct val="105000"/>
              <a:buFont typeface="Wingdings" pitchFamily="2" charset="2"/>
              <a:buNone/>
            </a:pPr>
            <a:r>
              <a:rPr lang="en-GB" sz="1600" b="1" dirty="0" err="1">
                <a:solidFill>
                  <a:schemeClr val="bg1"/>
                </a:solidFill>
              </a:rPr>
              <a:t>Driftdon</a:t>
            </a:r>
            <a:r>
              <a:rPr lang="en-GB" sz="1600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078A9C-0D9B-4A1C-B68A-24776746D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838" y="3717925"/>
            <a:ext cx="16383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buSzPct val="105000"/>
              <a:buFont typeface="Wingdings" pitchFamily="2" charset="2"/>
              <a:buNone/>
            </a:pPr>
            <a:r>
              <a:rPr lang="en-GB" sz="1600" b="1">
                <a:solidFill>
                  <a:schemeClr val="bg1"/>
                </a:solidFill>
              </a:rPr>
              <a:t>Driftdon 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041787-AF37-483B-8F8C-BB578CEBF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4292600"/>
            <a:ext cx="16383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buSzPct val="105000"/>
              <a:buFont typeface="Wingdings" pitchFamily="2" charset="2"/>
              <a:buNone/>
            </a:pPr>
            <a:r>
              <a:rPr lang="en-GB" sz="1600" b="1">
                <a:solidFill>
                  <a:schemeClr val="bg1"/>
                </a:solidFill>
              </a:rPr>
              <a:t>Driftdon 3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64190ED-3EEA-4562-88BB-63BC6927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4870450"/>
            <a:ext cx="16383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buSzPct val="105000"/>
              <a:buFont typeface="Wingdings" pitchFamily="2" charset="2"/>
              <a:buNone/>
            </a:pPr>
            <a:r>
              <a:rPr lang="en-GB" sz="1600" b="1">
                <a:solidFill>
                  <a:schemeClr val="bg1"/>
                </a:solidFill>
              </a:rPr>
              <a:t>Driftdon 2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95A7184-D3A5-431D-9EEB-CCB0998DE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5492750"/>
            <a:ext cx="16383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buSzPct val="105000"/>
              <a:buFont typeface="Wingdings" pitchFamily="2" charset="2"/>
              <a:buNone/>
            </a:pPr>
            <a:r>
              <a:rPr lang="en-GB" sz="1600" b="1">
                <a:solidFill>
                  <a:schemeClr val="bg1"/>
                </a:solidFill>
              </a:rPr>
              <a:t>Driftdon 1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8C082DE7-FE93-4FFD-88C5-8C2C32C6E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3357563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E54CA85E-29F3-4A05-A51D-E9C3951DD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3963" y="3357563"/>
            <a:ext cx="0" cy="3311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279709B3-5CAC-43F1-9268-864A0F1DE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6191250"/>
            <a:ext cx="1296988" cy="2873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 eaLnBrk="0" hangingPunct="0">
              <a:buSzPct val="105000"/>
              <a:buFont typeface="Wingdings" pitchFamily="2" charset="2"/>
              <a:buNone/>
            </a:pPr>
            <a:r>
              <a:rPr lang="en-GB" sz="1400" b="1" dirty="0">
                <a:latin typeface="+mn-lt"/>
              </a:rPr>
              <a:t>230V</a:t>
            </a: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C8EAF431-72E0-4ECD-9301-AEBA2131F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3933825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E67B6FA5-FE12-4DBF-8398-BF9DE4F19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4510088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9EB4464C-F028-4F57-AABC-D1F891AD9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5086350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ED05D388-567E-4897-B0CD-6BDC752C22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5734050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DEB74D97-394B-44D3-97D7-9BCF3F9D1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2163" y="3314700"/>
            <a:ext cx="73025" cy="730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6FEF41EA-F5FC-4898-93B6-81DA73436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0" y="3887788"/>
            <a:ext cx="73025" cy="730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55AF0F87-89E7-43DF-BDCC-ED5AA48FC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913" y="4460875"/>
            <a:ext cx="73025" cy="730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9" name="Oval 19">
            <a:extLst>
              <a:ext uri="{FF2B5EF4-FFF2-40B4-BE49-F238E27FC236}">
                <a16:creationId xmlns:a16="http://schemas.microsoft.com/office/drawing/2014/main" id="{C6265AFC-A092-45E6-9EC2-785EB1403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0" y="5043488"/>
            <a:ext cx="73025" cy="730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3EAD7DF4-A24B-4CA9-8644-3CFECDA89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563" y="5692775"/>
            <a:ext cx="73025" cy="730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C831CCC9-436B-49AA-9A6B-84EF7E97B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5063" y="6135688"/>
            <a:ext cx="173037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>
            <a:extLst>
              <a:ext uri="{FF2B5EF4-FFF2-40B4-BE49-F238E27FC236}">
                <a16:creationId xmlns:a16="http://schemas.microsoft.com/office/drawing/2014/main" id="{BB8432AD-8CDA-4AAA-8360-74A153F8D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6175" y="6213475"/>
            <a:ext cx="173038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3">
            <a:extLst>
              <a:ext uri="{FF2B5EF4-FFF2-40B4-BE49-F238E27FC236}">
                <a16:creationId xmlns:a16="http://schemas.microsoft.com/office/drawing/2014/main" id="{DC834109-275F-4593-B034-51D66512C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7763" y="6291263"/>
            <a:ext cx="173037" cy="92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C0DAC67-E944-49CB-829F-1EA0DB75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4276725"/>
            <a:ext cx="1638300" cy="4572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buSzPct val="105000"/>
              <a:buFont typeface="Wingdings" pitchFamily="2" charset="2"/>
              <a:buNone/>
            </a:pPr>
            <a:r>
              <a:rPr lang="en-GB" sz="1400" b="1">
                <a:solidFill>
                  <a:schemeClr val="bg1"/>
                </a:solidFill>
              </a:rPr>
              <a:t>Dali Controller</a:t>
            </a:r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id="{1183C28D-E3BF-451A-BC55-B76D2BCE9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1763" y="3371850"/>
            <a:ext cx="0" cy="2325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6">
            <a:extLst>
              <a:ext uri="{FF2B5EF4-FFF2-40B4-BE49-F238E27FC236}">
                <a16:creationId xmlns:a16="http://schemas.microsoft.com/office/drawing/2014/main" id="{67399156-FE51-46BF-8D83-57F47DADE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0650" y="3368675"/>
            <a:ext cx="3619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7">
            <a:extLst>
              <a:ext uri="{FF2B5EF4-FFF2-40B4-BE49-F238E27FC236}">
                <a16:creationId xmlns:a16="http://schemas.microsoft.com/office/drawing/2014/main" id="{3DB27C5C-5473-4856-8D4C-C0888F1F0D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288" y="4524375"/>
            <a:ext cx="749300" cy="79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28">
            <a:extLst>
              <a:ext uri="{FF2B5EF4-FFF2-40B4-BE49-F238E27FC236}">
                <a16:creationId xmlns:a16="http://schemas.microsoft.com/office/drawing/2014/main" id="{FD85B18B-8158-4898-A480-F266D2D10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113" y="5695950"/>
            <a:ext cx="3619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29">
            <a:extLst>
              <a:ext uri="{FF2B5EF4-FFF2-40B4-BE49-F238E27FC236}">
                <a16:creationId xmlns:a16="http://schemas.microsoft.com/office/drawing/2014/main" id="{60794AA3-6DC3-43CF-834A-B54877570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3940175"/>
            <a:ext cx="3619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30">
            <a:extLst>
              <a:ext uri="{FF2B5EF4-FFF2-40B4-BE49-F238E27FC236}">
                <a16:creationId xmlns:a16="http://schemas.microsoft.com/office/drawing/2014/main" id="{D14B2561-C6D5-458E-9B2F-7D074482F9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6525" y="5083175"/>
            <a:ext cx="3619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D26D397A-E834-4301-9786-3B41FB4E7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588" y="4449763"/>
            <a:ext cx="90487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D3E6641C-3C71-4D67-810F-73D0F88F8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2850" y="4451350"/>
            <a:ext cx="90488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4">
            <a:extLst>
              <a:ext uri="{FF2B5EF4-FFF2-40B4-BE49-F238E27FC236}">
                <a16:creationId xmlns:a16="http://schemas.microsoft.com/office/drawing/2014/main" id="{741B9783-76C4-4A2A-A4EB-58E29AE322E0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4530725"/>
            <a:ext cx="4032250" cy="1146175"/>
            <a:chOff x="99" y="2400"/>
            <a:chExt cx="2540" cy="722"/>
          </a:xfrm>
        </p:grpSpPr>
        <p:pic>
          <p:nvPicPr>
            <p:cNvPr id="34" name="Picture 35" descr="P123605_0">
              <a:extLst>
                <a:ext uri="{FF2B5EF4-FFF2-40B4-BE49-F238E27FC236}">
                  <a16:creationId xmlns:a16="http://schemas.microsoft.com/office/drawing/2014/main" id="{D80BC881-97F1-4D67-B9FB-A7B90CD74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4" y="2581"/>
              <a:ext cx="251" cy="27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35" name="Picture 36" descr="P102507_0">
              <a:extLst>
                <a:ext uri="{FF2B5EF4-FFF2-40B4-BE49-F238E27FC236}">
                  <a16:creationId xmlns:a16="http://schemas.microsoft.com/office/drawing/2014/main" id="{1AC22CB5-A084-40B8-88DD-4561A2C0B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9" y="2562"/>
              <a:ext cx="522" cy="37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36" name="Picture 37" descr="P119734_0">
              <a:extLst>
                <a:ext uri="{FF2B5EF4-FFF2-40B4-BE49-F238E27FC236}">
                  <a16:creationId xmlns:a16="http://schemas.microsoft.com/office/drawing/2014/main" id="{A06CFE5C-AEF9-4FF6-8281-6A0F36D47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43" y="2491"/>
              <a:ext cx="480" cy="52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37" name="Line 38">
              <a:extLst>
                <a:ext uri="{FF2B5EF4-FFF2-40B4-BE49-F238E27FC236}">
                  <a16:creationId xmlns:a16="http://schemas.microsoft.com/office/drawing/2014/main" id="{532B0FED-6BD1-49E1-B52C-05EA2A300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" y="2400"/>
              <a:ext cx="55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766D4F3A-7717-4248-8F83-458E9AEE27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" y="2400"/>
              <a:ext cx="71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84384CDC-DD99-473D-8A4F-7C43B81A2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4" y="2400"/>
              <a:ext cx="71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0AC0DA82-90A6-46FF-9FCE-8D26BD5955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4" y="2400"/>
              <a:ext cx="935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4C1A1D57-160C-48F8-B857-126688615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" y="2400"/>
              <a:ext cx="0" cy="13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6B51BE69-7F4D-402A-B4D5-28D5BC446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0" y="2400"/>
              <a:ext cx="0" cy="13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4">
              <a:extLst>
                <a:ext uri="{FF2B5EF4-FFF2-40B4-BE49-F238E27FC236}">
                  <a16:creationId xmlns:a16="http://schemas.microsoft.com/office/drawing/2014/main" id="{D161E9D8-7E75-4091-8C42-434D5AE04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8" y="2400"/>
              <a:ext cx="0" cy="13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5">
              <a:extLst>
                <a:ext uri="{FF2B5EF4-FFF2-40B4-BE49-F238E27FC236}">
                  <a16:creationId xmlns:a16="http://schemas.microsoft.com/office/drawing/2014/main" id="{9DF9AABB-D678-4CB6-B6B6-A87BDA0757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8" y="2400"/>
              <a:ext cx="0" cy="13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" name="Picture 46" descr="ARTEC_481946_628846_SE_new">
              <a:extLst>
                <a:ext uri="{FF2B5EF4-FFF2-40B4-BE49-F238E27FC236}">
                  <a16:creationId xmlns:a16="http://schemas.microsoft.com/office/drawing/2014/main" id="{1E42C382-069F-4872-904B-73B8F9D8E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" y="2557"/>
              <a:ext cx="393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Rectangle 48">
            <a:extLst>
              <a:ext uri="{FF2B5EF4-FFF2-40B4-BE49-F238E27FC236}">
                <a16:creationId xmlns:a16="http://schemas.microsoft.com/office/drawing/2014/main" id="{F0628050-E58F-4EE4-9AA0-2D9CAA2D6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2564904"/>
            <a:ext cx="1638300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buSzPct val="105000"/>
              <a:buFont typeface="Wingdings" pitchFamily="2" charset="2"/>
              <a:buNone/>
            </a:pPr>
            <a:r>
              <a:rPr lang="en-GB" sz="1600" b="1">
                <a:solidFill>
                  <a:schemeClr val="bg1"/>
                </a:solidFill>
              </a:rPr>
              <a:t>Driftdon 64</a:t>
            </a:r>
          </a:p>
        </p:txBody>
      </p:sp>
      <p:sp>
        <p:nvSpPr>
          <p:cNvPr id="47" name="Line 49">
            <a:extLst>
              <a:ext uri="{FF2B5EF4-FFF2-40B4-BE49-F238E27FC236}">
                <a16:creationId xmlns:a16="http://schemas.microsoft.com/office/drawing/2014/main" id="{EC21AA4D-3791-49AF-A36B-D239B80B9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2847975"/>
            <a:ext cx="0" cy="5143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50">
            <a:extLst>
              <a:ext uri="{FF2B5EF4-FFF2-40B4-BE49-F238E27FC236}">
                <a16:creationId xmlns:a16="http://schemas.microsoft.com/office/drawing/2014/main" id="{303F10C9-505B-4264-BB18-958BD876B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1763" y="2846388"/>
            <a:ext cx="36195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51">
            <a:extLst>
              <a:ext uri="{FF2B5EF4-FFF2-40B4-BE49-F238E27FC236}">
                <a16:creationId xmlns:a16="http://schemas.microsoft.com/office/drawing/2014/main" id="{D9EA6C7A-AEB9-4299-9924-958097FD97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5550" y="2863850"/>
            <a:ext cx="9525" cy="4873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52">
            <a:extLst>
              <a:ext uri="{FF2B5EF4-FFF2-40B4-BE49-F238E27FC236}">
                <a16:creationId xmlns:a16="http://schemas.microsoft.com/office/drawing/2014/main" id="{241329FF-CFDC-4FE6-A093-77223E41D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94713" y="2863850"/>
            <a:ext cx="3619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Oval 53">
            <a:extLst>
              <a:ext uri="{FF2B5EF4-FFF2-40B4-BE49-F238E27FC236}">
                <a16:creationId xmlns:a16="http://schemas.microsoft.com/office/drawing/2014/main" id="{C1EE06AF-37FF-43CF-BB39-0129F1EED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3275" y="2830513"/>
            <a:ext cx="73025" cy="73025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52" name="Rectangle 54">
            <a:extLst>
              <a:ext uri="{FF2B5EF4-FFF2-40B4-BE49-F238E27FC236}">
                <a16:creationId xmlns:a16="http://schemas.microsoft.com/office/drawing/2014/main" id="{CFC398F2-9A9C-4399-A9F8-876645641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988" y="4279900"/>
            <a:ext cx="1638300" cy="4572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buSzPct val="105000"/>
              <a:buFont typeface="Wingdings" pitchFamily="2" charset="2"/>
              <a:buNone/>
            </a:pPr>
            <a:r>
              <a:rPr lang="en-GB" sz="1400" b="1" dirty="0">
                <a:solidFill>
                  <a:schemeClr val="bg1"/>
                </a:solidFill>
                <a:latin typeface="+mn-lt"/>
              </a:rPr>
              <a:t>   KNX/Dali gateway</a:t>
            </a: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6C7F1652-7A1B-4A59-81B8-838CC5170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3573463"/>
            <a:ext cx="122555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2">
            <a:extLst>
              <a:ext uri="{FF2B5EF4-FFF2-40B4-BE49-F238E27FC236}">
                <a16:creationId xmlns:a16="http://schemas.microsoft.com/office/drawing/2014/main" id="{BD2A7F04-7CCA-4538-B6AC-51908DF3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463" y="3573463"/>
            <a:ext cx="150336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Content Placeholder 5">
            <a:extLst>
              <a:ext uri="{FF2B5EF4-FFF2-40B4-BE49-F238E27FC236}">
                <a16:creationId xmlns:a16="http://schemas.microsoft.com/office/drawing/2014/main" id="{96539BD0-8F06-40D5-89F5-541D91E4398C}"/>
              </a:ext>
            </a:extLst>
          </p:cNvPr>
          <p:cNvSpPr txBox="1">
            <a:spLocks/>
          </p:cNvSpPr>
          <p:nvPr/>
        </p:nvSpPr>
        <p:spPr bwMode="auto">
          <a:xfrm>
            <a:off x="468313" y="1526387"/>
            <a:ext cx="5471839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369226"/>
              </a:buClr>
              <a:defRPr/>
            </a:pPr>
            <a:r>
              <a:rPr lang="sv-FI" sz="1600" b="1" kern="0" dirty="0">
                <a:solidFill>
                  <a:srgbClr val="369226"/>
                </a:solidFill>
                <a:latin typeface="Gotham Book" pitchFamily="50" charset="0"/>
                <a:cs typeface="Gotham Book" pitchFamily="50" charset="0"/>
              </a:rPr>
              <a:t>	</a:t>
            </a:r>
            <a:r>
              <a:rPr lang="sv-FI" sz="1600" kern="0" dirty="0">
                <a:solidFill>
                  <a:srgbClr val="369226"/>
                </a:solidFill>
                <a:latin typeface="Gotham Book" pitchFamily="50" charset="0"/>
                <a:cs typeface="Gotham Book" pitchFamily="50" charset="0"/>
              </a:rPr>
              <a:t>Med KNX och Dali får du en bekymmersfri belysningsanläggning och dessutom tillgänglighet till alla övriga  funktioner i fastigheten.</a:t>
            </a:r>
          </a:p>
        </p:txBody>
      </p:sp>
    </p:spTree>
    <p:extLst>
      <p:ext uri="{BB962C8B-B14F-4D97-AF65-F5344CB8AC3E}">
        <p14:creationId xmlns:p14="http://schemas.microsoft.com/office/powerpoint/2010/main" val="2337269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BC032CC-CA38-47A3-BC8B-75A66AB17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0C4B9D"/>
                </a:solidFill>
              </a:rPr>
              <a:t>KNX/DALI – </a:t>
            </a:r>
            <a:r>
              <a:rPr lang="en-GB" sz="2000" b="1" dirty="0" err="1">
                <a:solidFill>
                  <a:srgbClr val="0C4B9D"/>
                </a:solidFill>
              </a:rPr>
              <a:t>installationsexempel</a:t>
            </a:r>
            <a:endParaRPr lang="sv-SE" sz="2000" b="1" dirty="0">
              <a:solidFill>
                <a:srgbClr val="0C4B9D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C3918F7-DCFA-4012-B261-E2DECBAD2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5010150"/>
            <a:ext cx="2792412" cy="7223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buSzPct val="105000"/>
              <a:buFont typeface="Wingdings" pitchFamily="2" charset="2"/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46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anslutna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driftdon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eaLnBrk="0" hangingPunct="0">
              <a:buSzPct val="105000"/>
              <a:buFont typeface="Wingdings" pitchFamily="2" charset="2"/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14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individuellt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styrda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pPr eaLnBrk="0" hangingPunct="0">
              <a:buSzPct val="105000"/>
              <a:buFont typeface="Wingdings" pitchFamily="2" charset="2"/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9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grupper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använda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5" name="Group 67">
            <a:extLst>
              <a:ext uri="{FF2B5EF4-FFF2-40B4-BE49-F238E27FC236}">
                <a16:creationId xmlns:a16="http://schemas.microsoft.com/office/drawing/2014/main" id="{C0766DC4-9B09-47AA-9247-7AB03A52486D}"/>
              </a:ext>
            </a:extLst>
          </p:cNvPr>
          <p:cNvGrpSpPr>
            <a:grpSpLocks/>
          </p:cNvGrpSpPr>
          <p:nvPr/>
        </p:nvGrpSpPr>
        <p:grpSpPr bwMode="auto">
          <a:xfrm>
            <a:off x="8675688" y="4540250"/>
            <a:ext cx="109537" cy="109538"/>
            <a:chOff x="1412" y="1169"/>
            <a:chExt cx="69" cy="69"/>
          </a:xfrm>
        </p:grpSpPr>
        <p:sp>
          <p:nvSpPr>
            <p:cNvPr id="6" name="Oval 68">
              <a:extLst>
                <a:ext uri="{FF2B5EF4-FFF2-40B4-BE49-F238E27FC236}">
                  <a16:creationId xmlns:a16="http://schemas.microsoft.com/office/drawing/2014/main" id="{03CA6A83-C1DB-4650-A19C-6D68175A6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1169"/>
              <a:ext cx="69" cy="6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7" name="Line 69">
              <a:extLst>
                <a:ext uri="{FF2B5EF4-FFF2-40B4-BE49-F238E27FC236}">
                  <a16:creationId xmlns:a16="http://schemas.microsoft.com/office/drawing/2014/main" id="{C8CE6AFD-25A9-49E1-805A-9433C69D7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3" y="1178"/>
              <a:ext cx="49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0">
              <a:extLst>
                <a:ext uri="{FF2B5EF4-FFF2-40B4-BE49-F238E27FC236}">
                  <a16:creationId xmlns:a16="http://schemas.microsoft.com/office/drawing/2014/main" id="{F3F77263-C474-40DA-BE6F-0FA323D2E9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4" y="1180"/>
              <a:ext cx="46" cy="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Oval 254">
            <a:extLst>
              <a:ext uri="{FF2B5EF4-FFF2-40B4-BE49-F238E27FC236}">
                <a16:creationId xmlns:a16="http://schemas.microsoft.com/office/drawing/2014/main" id="{F78E30B1-B856-4699-B313-11C830059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187700"/>
            <a:ext cx="508000" cy="1463675"/>
          </a:xfrm>
          <a:prstGeom prst="ellips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v-SE"/>
          </a:p>
        </p:txBody>
      </p:sp>
      <p:pic>
        <p:nvPicPr>
          <p:cNvPr id="10" name="Picture 260" descr="Bild 2">
            <a:extLst>
              <a:ext uri="{FF2B5EF4-FFF2-40B4-BE49-F238E27FC236}">
                <a16:creationId xmlns:a16="http://schemas.microsoft.com/office/drawing/2014/main" id="{C4165CBC-4689-4D3C-A220-8E15A3BBD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2089150"/>
            <a:ext cx="89249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57">
            <a:extLst>
              <a:ext uri="{FF2B5EF4-FFF2-40B4-BE49-F238E27FC236}">
                <a16:creationId xmlns:a16="http://schemas.microsoft.com/office/drawing/2014/main" id="{1FFA937D-AFD0-4D81-A5BF-A48345F1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5" y="3649663"/>
            <a:ext cx="263525" cy="698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18000" bIns="10800" anchor="ctr"/>
          <a:lstStyle/>
          <a:p>
            <a:endParaRPr lang="sv-SE"/>
          </a:p>
        </p:txBody>
      </p:sp>
      <p:grpSp>
        <p:nvGrpSpPr>
          <p:cNvPr id="12" name="Group 1062">
            <a:extLst>
              <a:ext uri="{FF2B5EF4-FFF2-40B4-BE49-F238E27FC236}">
                <a16:creationId xmlns:a16="http://schemas.microsoft.com/office/drawing/2014/main" id="{4FBF7EB2-1E11-47F9-AA29-5334F600B1FD}"/>
              </a:ext>
            </a:extLst>
          </p:cNvPr>
          <p:cNvGrpSpPr>
            <a:grpSpLocks/>
          </p:cNvGrpSpPr>
          <p:nvPr/>
        </p:nvGrpSpPr>
        <p:grpSpPr bwMode="auto">
          <a:xfrm>
            <a:off x="4362450" y="2678113"/>
            <a:ext cx="968375" cy="1749425"/>
            <a:chOff x="2748" y="1687"/>
            <a:chExt cx="610" cy="1102"/>
          </a:xfrm>
        </p:grpSpPr>
        <p:sp>
          <p:nvSpPr>
            <p:cNvPr id="13" name="Line 658">
              <a:extLst>
                <a:ext uri="{FF2B5EF4-FFF2-40B4-BE49-F238E27FC236}">
                  <a16:creationId xmlns:a16="http://schemas.microsoft.com/office/drawing/2014/main" id="{9D32980E-5ECE-4F71-B445-AAE58391ED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46" y="2414"/>
              <a:ext cx="0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14" name="Line 659">
              <a:extLst>
                <a:ext uri="{FF2B5EF4-FFF2-40B4-BE49-F238E27FC236}">
                  <a16:creationId xmlns:a16="http://schemas.microsoft.com/office/drawing/2014/main" id="{74D95F5B-B7BD-4915-A8C7-C7D2C51BE2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6" y="2220"/>
              <a:ext cx="0" cy="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15" name="Oval 661">
              <a:extLst>
                <a:ext uri="{FF2B5EF4-FFF2-40B4-BE49-F238E27FC236}">
                  <a16:creationId xmlns:a16="http://schemas.microsoft.com/office/drawing/2014/main" id="{2A5787DF-A543-4A85-829F-8D075CF36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3" y="2366"/>
              <a:ext cx="27" cy="27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18000" bIns="10800" anchor="ctr"/>
            <a:lstStyle/>
            <a:p>
              <a:endParaRPr lang="sv-SE"/>
            </a:p>
          </p:txBody>
        </p:sp>
        <p:sp>
          <p:nvSpPr>
            <p:cNvPr id="16" name="Line 669">
              <a:extLst>
                <a:ext uri="{FF2B5EF4-FFF2-40B4-BE49-F238E27FC236}">
                  <a16:creationId xmlns:a16="http://schemas.microsoft.com/office/drawing/2014/main" id="{4A74978E-FED6-4A26-A158-43605BB1E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4" y="2340"/>
              <a:ext cx="0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17" name="Line 670">
              <a:extLst>
                <a:ext uri="{FF2B5EF4-FFF2-40B4-BE49-F238E27FC236}">
                  <a16:creationId xmlns:a16="http://schemas.microsoft.com/office/drawing/2014/main" id="{FFDFE712-E756-4EDB-8C88-DE1164252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4" y="2381"/>
              <a:ext cx="2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18" name="Line 671">
              <a:extLst>
                <a:ext uri="{FF2B5EF4-FFF2-40B4-BE49-F238E27FC236}">
                  <a16:creationId xmlns:a16="http://schemas.microsoft.com/office/drawing/2014/main" id="{3B311B3D-E566-4FE6-BC02-6F28AFADC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2" y="2215"/>
              <a:ext cx="1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19" name="Line 673">
              <a:extLst>
                <a:ext uri="{FF2B5EF4-FFF2-40B4-BE49-F238E27FC236}">
                  <a16:creationId xmlns:a16="http://schemas.microsoft.com/office/drawing/2014/main" id="{119CE915-0770-4179-8D73-003B5E8F60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8" y="2158"/>
              <a:ext cx="0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20" name="Line 674">
              <a:extLst>
                <a:ext uri="{FF2B5EF4-FFF2-40B4-BE49-F238E27FC236}">
                  <a16:creationId xmlns:a16="http://schemas.microsoft.com/office/drawing/2014/main" id="{469EC20D-39A5-447A-A829-7632FEEA3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2" y="2134"/>
              <a:ext cx="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21" name="Line 675">
              <a:extLst>
                <a:ext uri="{FF2B5EF4-FFF2-40B4-BE49-F238E27FC236}">
                  <a16:creationId xmlns:a16="http://schemas.microsoft.com/office/drawing/2014/main" id="{CFB7951D-7157-4E01-910E-0EC5488357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" y="2131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22" name="Line 677">
              <a:extLst>
                <a:ext uri="{FF2B5EF4-FFF2-40B4-BE49-F238E27FC236}">
                  <a16:creationId xmlns:a16="http://schemas.microsoft.com/office/drawing/2014/main" id="{37DC6721-CB7B-400E-AC4B-C0E4567D8C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8" y="1711"/>
              <a:ext cx="0" cy="3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23" name="Line 683">
              <a:extLst>
                <a:ext uri="{FF2B5EF4-FFF2-40B4-BE49-F238E27FC236}">
                  <a16:creationId xmlns:a16="http://schemas.microsoft.com/office/drawing/2014/main" id="{AAFEB2DA-E0E3-4271-82FB-AA3FA7EC03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687"/>
              <a:ext cx="2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24" name="Line 684">
              <a:extLst>
                <a:ext uri="{FF2B5EF4-FFF2-40B4-BE49-F238E27FC236}">
                  <a16:creationId xmlns:a16="http://schemas.microsoft.com/office/drawing/2014/main" id="{BF4B5C5F-8EEE-485E-AD99-EDBFAE00B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" y="1714"/>
              <a:ext cx="0" cy="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25" name="Line 747">
              <a:extLst>
                <a:ext uri="{FF2B5EF4-FFF2-40B4-BE49-F238E27FC236}">
                  <a16:creationId xmlns:a16="http://schemas.microsoft.com/office/drawing/2014/main" id="{EBC11E58-FA3C-4A04-BCD1-B3DC8BA0C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20" y="2606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  <p:sp>
          <p:nvSpPr>
            <p:cNvPr id="26" name="Line 759">
              <a:extLst>
                <a:ext uri="{FF2B5EF4-FFF2-40B4-BE49-F238E27FC236}">
                  <a16:creationId xmlns:a16="http://schemas.microsoft.com/office/drawing/2014/main" id="{6DDCBE20-7102-4F64-A75A-40F3A8750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6" y="2672"/>
              <a:ext cx="0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18000" bIns="10800"/>
            <a:lstStyle/>
            <a:p>
              <a:endParaRPr lang="en-US"/>
            </a:p>
          </p:txBody>
        </p:sp>
      </p:grpSp>
      <p:grpSp>
        <p:nvGrpSpPr>
          <p:cNvPr id="27" name="Group 1302">
            <a:extLst>
              <a:ext uri="{FF2B5EF4-FFF2-40B4-BE49-F238E27FC236}">
                <a16:creationId xmlns:a16="http://schemas.microsoft.com/office/drawing/2014/main" id="{F8F621CA-ED0D-4566-AC8F-0D11C9E3760C}"/>
              </a:ext>
            </a:extLst>
          </p:cNvPr>
          <p:cNvGrpSpPr>
            <a:grpSpLocks/>
          </p:cNvGrpSpPr>
          <p:nvPr/>
        </p:nvGrpSpPr>
        <p:grpSpPr bwMode="auto">
          <a:xfrm>
            <a:off x="4160838" y="2633663"/>
            <a:ext cx="1211262" cy="1882775"/>
            <a:chOff x="2621" y="1659"/>
            <a:chExt cx="763" cy="1186"/>
          </a:xfrm>
        </p:grpSpPr>
        <p:grpSp>
          <p:nvGrpSpPr>
            <p:cNvPr id="28" name="Group 1095">
              <a:extLst>
                <a:ext uri="{FF2B5EF4-FFF2-40B4-BE49-F238E27FC236}">
                  <a16:creationId xmlns:a16="http://schemas.microsoft.com/office/drawing/2014/main" id="{4083CC33-E8ED-4FAE-BD1D-ADC17BCE4A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1" y="2576"/>
              <a:ext cx="198" cy="63"/>
              <a:chOff x="3843" y="3053"/>
              <a:chExt cx="299" cy="68"/>
            </a:xfrm>
          </p:grpSpPr>
          <p:sp>
            <p:nvSpPr>
              <p:cNvPr id="65" name="Line 1096">
                <a:extLst>
                  <a:ext uri="{FF2B5EF4-FFF2-40B4-BE49-F238E27FC236}">
                    <a16:creationId xmlns:a16="http://schemas.microsoft.com/office/drawing/2014/main" id="{1ABCF571-B4B6-46B3-85F5-481AE14034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6" y="3091"/>
                <a:ext cx="29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097">
                <a:extLst>
                  <a:ext uri="{FF2B5EF4-FFF2-40B4-BE49-F238E27FC236}">
                    <a16:creationId xmlns:a16="http://schemas.microsoft.com/office/drawing/2014/main" id="{7A2EA4E1-0F0D-4545-B7D3-8F1685E8D3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7" y="3080"/>
                <a:ext cx="29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1098">
                <a:extLst>
                  <a:ext uri="{FF2B5EF4-FFF2-40B4-BE49-F238E27FC236}">
                    <a16:creationId xmlns:a16="http://schemas.microsoft.com/office/drawing/2014/main" id="{C9942CEE-D41A-432D-90CF-617F1D6BA6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3" y="3053"/>
                <a:ext cx="0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1099">
                <a:extLst>
                  <a:ext uri="{FF2B5EF4-FFF2-40B4-BE49-F238E27FC236}">
                    <a16:creationId xmlns:a16="http://schemas.microsoft.com/office/drawing/2014/main" id="{19CDF6BE-BFDB-465B-A5B4-0D3877A92E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1" y="3054"/>
                <a:ext cx="0" cy="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1159">
              <a:extLst>
                <a:ext uri="{FF2B5EF4-FFF2-40B4-BE49-F238E27FC236}">
                  <a16:creationId xmlns:a16="http://schemas.microsoft.com/office/drawing/2014/main" id="{A9C13DAC-E20B-41B5-A2F2-17B9E22092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3" y="2105"/>
              <a:ext cx="54" cy="53"/>
              <a:chOff x="1412" y="1169"/>
              <a:chExt cx="69" cy="69"/>
            </a:xfrm>
          </p:grpSpPr>
          <p:sp>
            <p:nvSpPr>
              <p:cNvPr id="62" name="Oval 1160">
                <a:extLst>
                  <a:ext uri="{FF2B5EF4-FFF2-40B4-BE49-F238E27FC236}">
                    <a16:creationId xmlns:a16="http://schemas.microsoft.com/office/drawing/2014/main" id="{98BCE1C0-86CA-4C0A-BA7B-E5D9BD322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63" name="Line 1161">
                <a:extLst>
                  <a:ext uri="{FF2B5EF4-FFF2-40B4-BE49-F238E27FC236}">
                    <a16:creationId xmlns:a16="http://schemas.microsoft.com/office/drawing/2014/main" id="{4E1E5EAD-6710-4A64-A069-EAAEC5ACB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162">
                <a:extLst>
                  <a:ext uri="{FF2B5EF4-FFF2-40B4-BE49-F238E27FC236}">
                    <a16:creationId xmlns:a16="http://schemas.microsoft.com/office/drawing/2014/main" id="{C0991C3D-9184-46FA-AB47-3CB5544D6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1163">
              <a:extLst>
                <a:ext uri="{FF2B5EF4-FFF2-40B4-BE49-F238E27FC236}">
                  <a16:creationId xmlns:a16="http://schemas.microsoft.com/office/drawing/2014/main" id="{84A46EF2-9D53-4AD5-8134-262F56643F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7" y="2104"/>
              <a:ext cx="54" cy="53"/>
              <a:chOff x="1412" y="1169"/>
              <a:chExt cx="69" cy="69"/>
            </a:xfrm>
          </p:grpSpPr>
          <p:sp>
            <p:nvSpPr>
              <p:cNvPr id="59" name="Oval 1164">
                <a:extLst>
                  <a:ext uri="{FF2B5EF4-FFF2-40B4-BE49-F238E27FC236}">
                    <a16:creationId xmlns:a16="http://schemas.microsoft.com/office/drawing/2014/main" id="{CE0FF0B0-7847-4C35-995F-518FF5A75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60" name="Line 1165">
                <a:extLst>
                  <a:ext uri="{FF2B5EF4-FFF2-40B4-BE49-F238E27FC236}">
                    <a16:creationId xmlns:a16="http://schemas.microsoft.com/office/drawing/2014/main" id="{A1ADB464-A237-4F0D-BC52-D81CA759A6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1166">
                <a:extLst>
                  <a:ext uri="{FF2B5EF4-FFF2-40B4-BE49-F238E27FC236}">
                    <a16:creationId xmlns:a16="http://schemas.microsoft.com/office/drawing/2014/main" id="{EA2E0AA8-2634-43B5-8E52-323379EB2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1167">
              <a:extLst>
                <a:ext uri="{FF2B5EF4-FFF2-40B4-BE49-F238E27FC236}">
                  <a16:creationId xmlns:a16="http://schemas.microsoft.com/office/drawing/2014/main" id="{872EAE04-3DE7-4285-9445-7590BEC514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0" y="2103"/>
              <a:ext cx="54" cy="53"/>
              <a:chOff x="1412" y="1169"/>
              <a:chExt cx="69" cy="69"/>
            </a:xfrm>
          </p:grpSpPr>
          <p:sp>
            <p:nvSpPr>
              <p:cNvPr id="56" name="Oval 1168">
                <a:extLst>
                  <a:ext uri="{FF2B5EF4-FFF2-40B4-BE49-F238E27FC236}">
                    <a16:creationId xmlns:a16="http://schemas.microsoft.com/office/drawing/2014/main" id="{FF421242-9FCC-429A-B127-E7DBFEE6E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7" name="Line 1169">
                <a:extLst>
                  <a:ext uri="{FF2B5EF4-FFF2-40B4-BE49-F238E27FC236}">
                    <a16:creationId xmlns:a16="http://schemas.microsoft.com/office/drawing/2014/main" id="{4D617C07-4CC1-47B8-AFCA-A3A196EEC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1170">
                <a:extLst>
                  <a:ext uri="{FF2B5EF4-FFF2-40B4-BE49-F238E27FC236}">
                    <a16:creationId xmlns:a16="http://schemas.microsoft.com/office/drawing/2014/main" id="{D31E29AF-ED87-4F15-BE4B-06266580C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1171">
              <a:extLst>
                <a:ext uri="{FF2B5EF4-FFF2-40B4-BE49-F238E27FC236}">
                  <a16:creationId xmlns:a16="http://schemas.microsoft.com/office/drawing/2014/main" id="{3CBE95BE-FE88-48C1-AC28-97EBB17E2B4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019" y="1867"/>
              <a:ext cx="54" cy="53"/>
              <a:chOff x="1412" y="1169"/>
              <a:chExt cx="69" cy="69"/>
            </a:xfrm>
          </p:grpSpPr>
          <p:sp>
            <p:nvSpPr>
              <p:cNvPr id="53" name="Oval 1172">
                <a:extLst>
                  <a:ext uri="{FF2B5EF4-FFF2-40B4-BE49-F238E27FC236}">
                    <a16:creationId xmlns:a16="http://schemas.microsoft.com/office/drawing/2014/main" id="{0A74EB56-A5AC-45E9-9372-6A098F08D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4" name="Line 1173">
                <a:extLst>
                  <a:ext uri="{FF2B5EF4-FFF2-40B4-BE49-F238E27FC236}">
                    <a16:creationId xmlns:a16="http://schemas.microsoft.com/office/drawing/2014/main" id="{AF14ECEE-82A0-4920-871A-57010AC68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1174">
                <a:extLst>
                  <a:ext uri="{FF2B5EF4-FFF2-40B4-BE49-F238E27FC236}">
                    <a16:creationId xmlns:a16="http://schemas.microsoft.com/office/drawing/2014/main" id="{C3A8914A-A1E1-4F37-88C2-ADCDACB5F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1175">
              <a:extLst>
                <a:ext uri="{FF2B5EF4-FFF2-40B4-BE49-F238E27FC236}">
                  <a16:creationId xmlns:a16="http://schemas.microsoft.com/office/drawing/2014/main" id="{5BE5C0B0-230B-47D6-AC62-F495902C27D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020" y="2355"/>
              <a:ext cx="54" cy="53"/>
              <a:chOff x="1412" y="1169"/>
              <a:chExt cx="69" cy="69"/>
            </a:xfrm>
          </p:grpSpPr>
          <p:sp>
            <p:nvSpPr>
              <p:cNvPr id="50" name="Oval 1176">
                <a:extLst>
                  <a:ext uri="{FF2B5EF4-FFF2-40B4-BE49-F238E27FC236}">
                    <a16:creationId xmlns:a16="http://schemas.microsoft.com/office/drawing/2014/main" id="{A9FB1E53-9528-4599-900C-88F7652F8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51" name="Line 1177">
                <a:extLst>
                  <a:ext uri="{FF2B5EF4-FFF2-40B4-BE49-F238E27FC236}">
                    <a16:creationId xmlns:a16="http://schemas.microsoft.com/office/drawing/2014/main" id="{9DBC4914-81F5-4FE7-B42D-FC4A6BA012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1178">
                <a:extLst>
                  <a:ext uri="{FF2B5EF4-FFF2-40B4-BE49-F238E27FC236}">
                    <a16:creationId xmlns:a16="http://schemas.microsoft.com/office/drawing/2014/main" id="{FEDB7181-F3C0-47BE-A57D-536CECD4AA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1179">
              <a:extLst>
                <a:ext uri="{FF2B5EF4-FFF2-40B4-BE49-F238E27FC236}">
                  <a16:creationId xmlns:a16="http://schemas.microsoft.com/office/drawing/2014/main" id="{EFBD3BDC-1EFF-435B-974A-BDBEDAC78FF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021" y="2618"/>
              <a:ext cx="54" cy="53"/>
              <a:chOff x="1412" y="1169"/>
              <a:chExt cx="69" cy="69"/>
            </a:xfrm>
          </p:grpSpPr>
          <p:sp>
            <p:nvSpPr>
              <p:cNvPr id="47" name="Oval 1180">
                <a:extLst>
                  <a:ext uri="{FF2B5EF4-FFF2-40B4-BE49-F238E27FC236}">
                    <a16:creationId xmlns:a16="http://schemas.microsoft.com/office/drawing/2014/main" id="{9E2A69DC-FE35-4E22-B30E-1A72B7F60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48" name="Line 1181">
                <a:extLst>
                  <a:ext uri="{FF2B5EF4-FFF2-40B4-BE49-F238E27FC236}">
                    <a16:creationId xmlns:a16="http://schemas.microsoft.com/office/drawing/2014/main" id="{DF797305-5C45-46EA-9E5A-D0E1DA9F8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1182">
                <a:extLst>
                  <a:ext uri="{FF2B5EF4-FFF2-40B4-BE49-F238E27FC236}">
                    <a16:creationId xmlns:a16="http://schemas.microsoft.com/office/drawing/2014/main" id="{D2E50250-EE9F-4AA4-8A22-056A26999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1183">
              <a:extLst>
                <a:ext uri="{FF2B5EF4-FFF2-40B4-BE49-F238E27FC236}">
                  <a16:creationId xmlns:a16="http://schemas.microsoft.com/office/drawing/2014/main" id="{98FE583E-10A8-454D-8966-13D1598208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8" y="1661"/>
              <a:ext cx="54" cy="53"/>
              <a:chOff x="1412" y="1169"/>
              <a:chExt cx="69" cy="69"/>
            </a:xfrm>
          </p:grpSpPr>
          <p:sp>
            <p:nvSpPr>
              <p:cNvPr id="44" name="Oval 1184">
                <a:extLst>
                  <a:ext uri="{FF2B5EF4-FFF2-40B4-BE49-F238E27FC236}">
                    <a16:creationId xmlns:a16="http://schemas.microsoft.com/office/drawing/2014/main" id="{CE6AC772-22DE-424A-999F-E8079AD9A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45" name="Line 1185">
                <a:extLst>
                  <a:ext uri="{FF2B5EF4-FFF2-40B4-BE49-F238E27FC236}">
                    <a16:creationId xmlns:a16="http://schemas.microsoft.com/office/drawing/2014/main" id="{F5B8A617-311C-43D9-8108-D5E09407F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1186">
                <a:extLst>
                  <a:ext uri="{FF2B5EF4-FFF2-40B4-BE49-F238E27FC236}">
                    <a16:creationId xmlns:a16="http://schemas.microsoft.com/office/drawing/2014/main" id="{36A72103-BFC9-4F96-ACC1-7AA608700E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1238">
              <a:extLst>
                <a:ext uri="{FF2B5EF4-FFF2-40B4-BE49-F238E27FC236}">
                  <a16:creationId xmlns:a16="http://schemas.microsoft.com/office/drawing/2014/main" id="{7C04EDED-F671-4A6C-B873-933B4DB88C2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018" y="1659"/>
              <a:ext cx="54" cy="53"/>
              <a:chOff x="1412" y="1169"/>
              <a:chExt cx="69" cy="69"/>
            </a:xfrm>
          </p:grpSpPr>
          <p:sp>
            <p:nvSpPr>
              <p:cNvPr id="41" name="Oval 1239">
                <a:extLst>
                  <a:ext uri="{FF2B5EF4-FFF2-40B4-BE49-F238E27FC236}">
                    <a16:creationId xmlns:a16="http://schemas.microsoft.com/office/drawing/2014/main" id="{E468B959-69E0-476D-8F99-80DF7AC9F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42" name="Line 1240">
                <a:extLst>
                  <a:ext uri="{FF2B5EF4-FFF2-40B4-BE49-F238E27FC236}">
                    <a16:creationId xmlns:a16="http://schemas.microsoft.com/office/drawing/2014/main" id="{5CADDF2B-2DCB-4F94-9166-3CA751DFC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1241">
                <a:extLst>
                  <a:ext uri="{FF2B5EF4-FFF2-40B4-BE49-F238E27FC236}">
                    <a16:creationId xmlns:a16="http://schemas.microsoft.com/office/drawing/2014/main" id="{452F2692-36E7-4E54-A08B-3D088E4112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1262">
              <a:extLst>
                <a:ext uri="{FF2B5EF4-FFF2-40B4-BE49-F238E27FC236}">
                  <a16:creationId xmlns:a16="http://schemas.microsoft.com/office/drawing/2014/main" id="{C609633F-8F13-420E-A867-4553E29BEA6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020" y="2791"/>
              <a:ext cx="54" cy="53"/>
              <a:chOff x="1412" y="1169"/>
              <a:chExt cx="69" cy="69"/>
            </a:xfrm>
          </p:grpSpPr>
          <p:sp>
            <p:nvSpPr>
              <p:cNvPr id="38" name="Oval 1263">
                <a:extLst>
                  <a:ext uri="{FF2B5EF4-FFF2-40B4-BE49-F238E27FC236}">
                    <a16:creationId xmlns:a16="http://schemas.microsoft.com/office/drawing/2014/main" id="{AAB92A92-7D3D-4EC2-B8DB-64ED72606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39" name="Line 1264">
                <a:extLst>
                  <a:ext uri="{FF2B5EF4-FFF2-40B4-BE49-F238E27FC236}">
                    <a16:creationId xmlns:a16="http://schemas.microsoft.com/office/drawing/2014/main" id="{5AE36487-6E97-4A40-81D6-6C5EEBF6A2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1265">
                <a:extLst>
                  <a:ext uri="{FF2B5EF4-FFF2-40B4-BE49-F238E27FC236}">
                    <a16:creationId xmlns:a16="http://schemas.microsoft.com/office/drawing/2014/main" id="{D0D6AA58-8654-43FA-9F32-DE9C0DA37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9" name="Group 1301">
            <a:extLst>
              <a:ext uri="{FF2B5EF4-FFF2-40B4-BE49-F238E27FC236}">
                <a16:creationId xmlns:a16="http://schemas.microsoft.com/office/drawing/2014/main" id="{A5377003-E8AA-403C-AF99-5D050E22CA2E}"/>
              </a:ext>
            </a:extLst>
          </p:cNvPr>
          <p:cNvGrpSpPr>
            <a:grpSpLocks/>
          </p:cNvGrpSpPr>
          <p:nvPr/>
        </p:nvGrpSpPr>
        <p:grpSpPr bwMode="auto">
          <a:xfrm>
            <a:off x="571500" y="3344863"/>
            <a:ext cx="3686175" cy="796925"/>
            <a:chOff x="360" y="2107"/>
            <a:chExt cx="2322" cy="502"/>
          </a:xfrm>
        </p:grpSpPr>
        <p:grpSp>
          <p:nvGrpSpPr>
            <p:cNvPr id="70" name="Group 1204">
              <a:extLst>
                <a:ext uri="{FF2B5EF4-FFF2-40B4-BE49-F238E27FC236}">
                  <a16:creationId xmlns:a16="http://schemas.microsoft.com/office/drawing/2014/main" id="{2E1B18AD-5E24-4E9A-B8E9-61BBAC708B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" y="2457"/>
              <a:ext cx="54" cy="53"/>
              <a:chOff x="1412" y="1169"/>
              <a:chExt cx="69" cy="69"/>
            </a:xfrm>
          </p:grpSpPr>
          <p:sp>
            <p:nvSpPr>
              <p:cNvPr id="178" name="Oval 1205">
                <a:extLst>
                  <a:ext uri="{FF2B5EF4-FFF2-40B4-BE49-F238E27FC236}">
                    <a16:creationId xmlns:a16="http://schemas.microsoft.com/office/drawing/2014/main" id="{0612A6A8-3A3A-40F4-A07C-1D62E8244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79" name="Line 1206">
                <a:extLst>
                  <a:ext uri="{FF2B5EF4-FFF2-40B4-BE49-F238E27FC236}">
                    <a16:creationId xmlns:a16="http://schemas.microsoft.com/office/drawing/2014/main" id="{A7C1DCBB-ED3C-44E1-8596-D69798C4B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1207">
                <a:extLst>
                  <a:ext uri="{FF2B5EF4-FFF2-40B4-BE49-F238E27FC236}">
                    <a16:creationId xmlns:a16="http://schemas.microsoft.com/office/drawing/2014/main" id="{4AE9D84C-E0B9-4EAC-9914-E0347C9458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1208">
              <a:extLst>
                <a:ext uri="{FF2B5EF4-FFF2-40B4-BE49-F238E27FC236}">
                  <a16:creationId xmlns:a16="http://schemas.microsoft.com/office/drawing/2014/main" id="{DFC018C6-D536-41A7-8F5E-ACA3B7A370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9" y="2456"/>
              <a:ext cx="54" cy="53"/>
              <a:chOff x="1412" y="1169"/>
              <a:chExt cx="69" cy="69"/>
            </a:xfrm>
          </p:grpSpPr>
          <p:sp>
            <p:nvSpPr>
              <p:cNvPr id="175" name="Oval 1209">
                <a:extLst>
                  <a:ext uri="{FF2B5EF4-FFF2-40B4-BE49-F238E27FC236}">
                    <a16:creationId xmlns:a16="http://schemas.microsoft.com/office/drawing/2014/main" id="{2A29EEF0-D8FD-4DD4-8589-528693E18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76" name="Line 1210">
                <a:extLst>
                  <a:ext uri="{FF2B5EF4-FFF2-40B4-BE49-F238E27FC236}">
                    <a16:creationId xmlns:a16="http://schemas.microsoft.com/office/drawing/2014/main" id="{9FE4A698-0F1A-4B8C-ABC3-6BA3A43E5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1211">
                <a:extLst>
                  <a:ext uri="{FF2B5EF4-FFF2-40B4-BE49-F238E27FC236}">
                    <a16:creationId xmlns:a16="http://schemas.microsoft.com/office/drawing/2014/main" id="{5181DE4A-9639-486D-B770-AA5D887426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" name="Group 1212">
              <a:extLst>
                <a:ext uri="{FF2B5EF4-FFF2-40B4-BE49-F238E27FC236}">
                  <a16:creationId xmlns:a16="http://schemas.microsoft.com/office/drawing/2014/main" id="{3BCA3844-2275-4A6A-B1F8-E8077842D6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" y="2457"/>
              <a:ext cx="54" cy="53"/>
              <a:chOff x="1412" y="1169"/>
              <a:chExt cx="69" cy="69"/>
            </a:xfrm>
          </p:grpSpPr>
          <p:sp>
            <p:nvSpPr>
              <p:cNvPr id="172" name="Oval 1213">
                <a:extLst>
                  <a:ext uri="{FF2B5EF4-FFF2-40B4-BE49-F238E27FC236}">
                    <a16:creationId xmlns:a16="http://schemas.microsoft.com/office/drawing/2014/main" id="{B1D6D0BB-706D-43B2-8B19-3F6C786E6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73" name="Line 1214">
                <a:extLst>
                  <a:ext uri="{FF2B5EF4-FFF2-40B4-BE49-F238E27FC236}">
                    <a16:creationId xmlns:a16="http://schemas.microsoft.com/office/drawing/2014/main" id="{AE70DAF7-2231-400B-B2D1-A62EFE582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1215">
                <a:extLst>
                  <a:ext uri="{FF2B5EF4-FFF2-40B4-BE49-F238E27FC236}">
                    <a16:creationId xmlns:a16="http://schemas.microsoft.com/office/drawing/2014/main" id="{F98EE71C-FD33-476A-B390-8E94A1002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3" name="Group 1216">
              <a:extLst>
                <a:ext uri="{FF2B5EF4-FFF2-40B4-BE49-F238E27FC236}">
                  <a16:creationId xmlns:a16="http://schemas.microsoft.com/office/drawing/2014/main" id="{2B18DEA9-2D96-40B2-96CF-9C74A26BC2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3" y="2456"/>
              <a:ext cx="54" cy="53"/>
              <a:chOff x="1412" y="1169"/>
              <a:chExt cx="69" cy="69"/>
            </a:xfrm>
          </p:grpSpPr>
          <p:sp>
            <p:nvSpPr>
              <p:cNvPr id="169" name="Oval 1217">
                <a:extLst>
                  <a:ext uri="{FF2B5EF4-FFF2-40B4-BE49-F238E27FC236}">
                    <a16:creationId xmlns:a16="http://schemas.microsoft.com/office/drawing/2014/main" id="{1C0882ED-D7D8-42E5-AFBB-BEC7C6F7E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1169"/>
                <a:ext cx="69" cy="6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v-SE"/>
              </a:p>
            </p:txBody>
          </p:sp>
          <p:sp>
            <p:nvSpPr>
              <p:cNvPr id="170" name="Line 1218">
                <a:extLst>
                  <a:ext uri="{FF2B5EF4-FFF2-40B4-BE49-F238E27FC236}">
                    <a16:creationId xmlns:a16="http://schemas.microsoft.com/office/drawing/2014/main" id="{1141FC1A-D705-4CB8-8519-0B1B1623C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23" y="1178"/>
                <a:ext cx="49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1219">
                <a:extLst>
                  <a:ext uri="{FF2B5EF4-FFF2-40B4-BE49-F238E27FC236}">
                    <a16:creationId xmlns:a16="http://schemas.microsoft.com/office/drawing/2014/main" id="{2C73F66D-22F3-4439-97BF-6D1634ED8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4" y="1180"/>
                <a:ext cx="46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" name="Group 1300">
              <a:extLst>
                <a:ext uri="{FF2B5EF4-FFF2-40B4-BE49-F238E27FC236}">
                  <a16:creationId xmlns:a16="http://schemas.microsoft.com/office/drawing/2014/main" id="{548F492E-E24D-41E0-94EB-210C5A06F6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" y="2107"/>
              <a:ext cx="2322" cy="502"/>
              <a:chOff x="360" y="2107"/>
              <a:chExt cx="2322" cy="502"/>
            </a:xfrm>
          </p:grpSpPr>
          <p:grpSp>
            <p:nvGrpSpPr>
              <p:cNvPr id="75" name="Group 1100">
                <a:extLst>
                  <a:ext uri="{FF2B5EF4-FFF2-40B4-BE49-F238E27FC236}">
                    <a16:creationId xmlns:a16="http://schemas.microsoft.com/office/drawing/2014/main" id="{7CE13E9D-DA2B-4B6C-A2B8-2A795816F5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6" y="2339"/>
                <a:ext cx="198" cy="63"/>
                <a:chOff x="3843" y="3053"/>
                <a:chExt cx="299" cy="68"/>
              </a:xfrm>
            </p:grpSpPr>
            <p:sp>
              <p:nvSpPr>
                <p:cNvPr id="165" name="Line 1101">
                  <a:extLst>
                    <a:ext uri="{FF2B5EF4-FFF2-40B4-BE49-F238E27FC236}">
                      <a16:creationId xmlns:a16="http://schemas.microsoft.com/office/drawing/2014/main" id="{EBAD32D6-8877-4773-885A-3EBC11652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Line 1102">
                  <a:extLst>
                    <a:ext uri="{FF2B5EF4-FFF2-40B4-BE49-F238E27FC236}">
                      <a16:creationId xmlns:a16="http://schemas.microsoft.com/office/drawing/2014/main" id="{946F8A80-115F-4470-A3B7-75B1620513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Line 1103">
                  <a:extLst>
                    <a:ext uri="{FF2B5EF4-FFF2-40B4-BE49-F238E27FC236}">
                      <a16:creationId xmlns:a16="http://schemas.microsoft.com/office/drawing/2014/main" id="{CF6B252A-4FF2-46A4-ABD2-EB66797A60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1104">
                  <a:extLst>
                    <a:ext uri="{FF2B5EF4-FFF2-40B4-BE49-F238E27FC236}">
                      <a16:creationId xmlns:a16="http://schemas.microsoft.com/office/drawing/2014/main" id="{F52B03EA-3C61-4784-8D46-1C6FB28F6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6" name="Group 1105">
                <a:extLst>
                  <a:ext uri="{FF2B5EF4-FFF2-40B4-BE49-F238E27FC236}">
                    <a16:creationId xmlns:a16="http://schemas.microsoft.com/office/drawing/2014/main" id="{9FDB7F1D-8A9A-49FB-9D86-05F4634E60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8" y="2546"/>
                <a:ext cx="198" cy="63"/>
                <a:chOff x="3843" y="3053"/>
                <a:chExt cx="299" cy="68"/>
              </a:xfrm>
            </p:grpSpPr>
            <p:sp>
              <p:nvSpPr>
                <p:cNvPr id="161" name="Line 1106">
                  <a:extLst>
                    <a:ext uri="{FF2B5EF4-FFF2-40B4-BE49-F238E27FC236}">
                      <a16:creationId xmlns:a16="http://schemas.microsoft.com/office/drawing/2014/main" id="{EE3A260E-DD29-42E5-B086-CFE732CE8D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Line 1107">
                  <a:extLst>
                    <a:ext uri="{FF2B5EF4-FFF2-40B4-BE49-F238E27FC236}">
                      <a16:creationId xmlns:a16="http://schemas.microsoft.com/office/drawing/2014/main" id="{15E8F21A-FB2A-407E-A4B4-7CC8D21781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Line 1108">
                  <a:extLst>
                    <a:ext uri="{FF2B5EF4-FFF2-40B4-BE49-F238E27FC236}">
                      <a16:creationId xmlns:a16="http://schemas.microsoft.com/office/drawing/2014/main" id="{4A3BD406-068B-454C-A8FC-56E3998F57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Line 1109">
                  <a:extLst>
                    <a:ext uri="{FF2B5EF4-FFF2-40B4-BE49-F238E27FC236}">
                      <a16:creationId xmlns:a16="http://schemas.microsoft.com/office/drawing/2014/main" id="{6179C554-AD09-4D80-94A7-156E3CF48A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1110">
                <a:extLst>
                  <a:ext uri="{FF2B5EF4-FFF2-40B4-BE49-F238E27FC236}">
                    <a16:creationId xmlns:a16="http://schemas.microsoft.com/office/drawing/2014/main" id="{0D95C359-CFF1-4418-91A3-2539B1A536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" y="2545"/>
                <a:ext cx="198" cy="63"/>
                <a:chOff x="3843" y="3053"/>
                <a:chExt cx="299" cy="68"/>
              </a:xfrm>
            </p:grpSpPr>
            <p:sp>
              <p:nvSpPr>
                <p:cNvPr id="157" name="Line 1111">
                  <a:extLst>
                    <a:ext uri="{FF2B5EF4-FFF2-40B4-BE49-F238E27FC236}">
                      <a16:creationId xmlns:a16="http://schemas.microsoft.com/office/drawing/2014/main" id="{26C43E46-9D1F-44F7-8250-6BEC4B0A4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Line 1112">
                  <a:extLst>
                    <a:ext uri="{FF2B5EF4-FFF2-40B4-BE49-F238E27FC236}">
                      <a16:creationId xmlns:a16="http://schemas.microsoft.com/office/drawing/2014/main" id="{60296092-7C9C-406A-BFBD-4531F9B3FF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Line 1113">
                  <a:extLst>
                    <a:ext uri="{FF2B5EF4-FFF2-40B4-BE49-F238E27FC236}">
                      <a16:creationId xmlns:a16="http://schemas.microsoft.com/office/drawing/2014/main" id="{1E0BFC01-69CE-4F9E-9BF7-67981657CD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1114">
                  <a:extLst>
                    <a:ext uri="{FF2B5EF4-FFF2-40B4-BE49-F238E27FC236}">
                      <a16:creationId xmlns:a16="http://schemas.microsoft.com/office/drawing/2014/main" id="{CA31676F-3C90-4244-A072-1C3FBFD44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8" name="Group 1115">
                <a:extLst>
                  <a:ext uri="{FF2B5EF4-FFF2-40B4-BE49-F238E27FC236}">
                    <a16:creationId xmlns:a16="http://schemas.microsoft.com/office/drawing/2014/main" id="{0313C786-C616-4CB8-BBDA-387F373FA2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8" y="2339"/>
                <a:ext cx="198" cy="63"/>
                <a:chOff x="3843" y="3053"/>
                <a:chExt cx="299" cy="68"/>
              </a:xfrm>
            </p:grpSpPr>
            <p:sp>
              <p:nvSpPr>
                <p:cNvPr id="153" name="Line 1116">
                  <a:extLst>
                    <a:ext uri="{FF2B5EF4-FFF2-40B4-BE49-F238E27FC236}">
                      <a16:creationId xmlns:a16="http://schemas.microsoft.com/office/drawing/2014/main" id="{7C47DB8C-3A2E-49E9-8DF9-8A8B872AF8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Line 1117">
                  <a:extLst>
                    <a:ext uri="{FF2B5EF4-FFF2-40B4-BE49-F238E27FC236}">
                      <a16:creationId xmlns:a16="http://schemas.microsoft.com/office/drawing/2014/main" id="{50FC98C7-C02D-461D-BD5E-14EF4CDD5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Line 1118">
                  <a:extLst>
                    <a:ext uri="{FF2B5EF4-FFF2-40B4-BE49-F238E27FC236}">
                      <a16:creationId xmlns:a16="http://schemas.microsoft.com/office/drawing/2014/main" id="{1213F7FB-F0AF-4895-AE7F-6789C83253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Line 1119">
                  <a:extLst>
                    <a:ext uri="{FF2B5EF4-FFF2-40B4-BE49-F238E27FC236}">
                      <a16:creationId xmlns:a16="http://schemas.microsoft.com/office/drawing/2014/main" id="{6EC6CC5A-1809-4CFE-B105-2487CDF7D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9" name="Group 1120">
                <a:extLst>
                  <a:ext uri="{FF2B5EF4-FFF2-40B4-BE49-F238E27FC236}">
                    <a16:creationId xmlns:a16="http://schemas.microsoft.com/office/drawing/2014/main" id="{0D76FD79-856B-42AF-8D22-B1274C9090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1384" y="2444"/>
                <a:ext cx="198" cy="63"/>
                <a:chOff x="3843" y="3053"/>
                <a:chExt cx="299" cy="68"/>
              </a:xfrm>
            </p:grpSpPr>
            <p:sp>
              <p:nvSpPr>
                <p:cNvPr id="149" name="Line 1121">
                  <a:extLst>
                    <a:ext uri="{FF2B5EF4-FFF2-40B4-BE49-F238E27FC236}">
                      <a16:creationId xmlns:a16="http://schemas.microsoft.com/office/drawing/2014/main" id="{B83C92D8-9591-4FB4-93E8-D6C5FDD6BC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Line 1122">
                  <a:extLst>
                    <a:ext uri="{FF2B5EF4-FFF2-40B4-BE49-F238E27FC236}">
                      <a16:creationId xmlns:a16="http://schemas.microsoft.com/office/drawing/2014/main" id="{E2530642-101B-44CF-BEB6-9D59E4182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Line 1123">
                  <a:extLst>
                    <a:ext uri="{FF2B5EF4-FFF2-40B4-BE49-F238E27FC236}">
                      <a16:creationId xmlns:a16="http://schemas.microsoft.com/office/drawing/2014/main" id="{95A745B0-5B51-4D5E-B39C-8D5AC586CA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Line 1124">
                  <a:extLst>
                    <a:ext uri="{FF2B5EF4-FFF2-40B4-BE49-F238E27FC236}">
                      <a16:creationId xmlns:a16="http://schemas.microsoft.com/office/drawing/2014/main" id="{EEC0BECF-5519-450D-98AA-ACC9BA9C3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" name="Group 1125">
                <a:extLst>
                  <a:ext uri="{FF2B5EF4-FFF2-40B4-BE49-F238E27FC236}">
                    <a16:creationId xmlns:a16="http://schemas.microsoft.com/office/drawing/2014/main" id="{78F7698E-27A5-4F9D-8868-6E9C0DDA9E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1692" y="2444"/>
                <a:ext cx="198" cy="63"/>
                <a:chOff x="3843" y="3053"/>
                <a:chExt cx="299" cy="68"/>
              </a:xfrm>
            </p:grpSpPr>
            <p:sp>
              <p:nvSpPr>
                <p:cNvPr id="145" name="Line 1126">
                  <a:extLst>
                    <a:ext uri="{FF2B5EF4-FFF2-40B4-BE49-F238E27FC236}">
                      <a16:creationId xmlns:a16="http://schemas.microsoft.com/office/drawing/2014/main" id="{D7E1AB70-077A-4D7B-9D9D-4C5355ED08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Line 1127">
                  <a:extLst>
                    <a:ext uri="{FF2B5EF4-FFF2-40B4-BE49-F238E27FC236}">
                      <a16:creationId xmlns:a16="http://schemas.microsoft.com/office/drawing/2014/main" id="{D441F712-AC00-4EA1-97D2-4FCB946F73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Line 1128">
                  <a:extLst>
                    <a:ext uri="{FF2B5EF4-FFF2-40B4-BE49-F238E27FC236}">
                      <a16:creationId xmlns:a16="http://schemas.microsoft.com/office/drawing/2014/main" id="{B978AA35-55C2-4623-82B3-3403199C8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Line 1129">
                  <a:extLst>
                    <a:ext uri="{FF2B5EF4-FFF2-40B4-BE49-F238E27FC236}">
                      <a16:creationId xmlns:a16="http://schemas.microsoft.com/office/drawing/2014/main" id="{7C144936-60BF-4BB1-A720-DDDF3CB789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1" name="Group 1187">
                <a:extLst>
                  <a:ext uri="{FF2B5EF4-FFF2-40B4-BE49-F238E27FC236}">
                    <a16:creationId xmlns:a16="http://schemas.microsoft.com/office/drawing/2014/main" id="{84F3E8E3-BB91-4C19-A204-8AB0E7EE3F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05" y="2366"/>
                <a:ext cx="306" cy="230"/>
                <a:chOff x="2105" y="2366"/>
                <a:chExt cx="306" cy="230"/>
              </a:xfrm>
            </p:grpSpPr>
            <p:grpSp>
              <p:nvGrpSpPr>
                <p:cNvPr id="129" name="Group 1188">
                  <a:extLst>
                    <a:ext uri="{FF2B5EF4-FFF2-40B4-BE49-F238E27FC236}">
                      <a16:creationId xmlns:a16="http://schemas.microsoft.com/office/drawing/2014/main" id="{E1B2F4F5-8A97-4C0E-8D23-65D94E5C2B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5" y="2367"/>
                  <a:ext cx="54" cy="53"/>
                  <a:chOff x="1412" y="1169"/>
                  <a:chExt cx="69" cy="69"/>
                </a:xfrm>
              </p:grpSpPr>
              <p:sp>
                <p:nvSpPr>
                  <p:cNvPr id="142" name="Oval 1189">
                    <a:extLst>
                      <a:ext uri="{FF2B5EF4-FFF2-40B4-BE49-F238E27FC236}">
                        <a16:creationId xmlns:a16="http://schemas.microsoft.com/office/drawing/2014/main" id="{44732EFA-9C95-44C9-8634-70803F7384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143" name="Line 1190">
                    <a:extLst>
                      <a:ext uri="{FF2B5EF4-FFF2-40B4-BE49-F238E27FC236}">
                        <a16:creationId xmlns:a16="http://schemas.microsoft.com/office/drawing/2014/main" id="{12C1A38D-C503-4228-8973-1583E520F8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4" name="Line 1191">
                    <a:extLst>
                      <a:ext uri="{FF2B5EF4-FFF2-40B4-BE49-F238E27FC236}">
                        <a16:creationId xmlns:a16="http://schemas.microsoft.com/office/drawing/2014/main" id="{7F8D59F0-C1AD-4D33-9E0C-A6B7900888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0" name="Group 1192">
                  <a:extLst>
                    <a:ext uri="{FF2B5EF4-FFF2-40B4-BE49-F238E27FC236}">
                      <a16:creationId xmlns:a16="http://schemas.microsoft.com/office/drawing/2014/main" id="{BF07F4F0-FC88-405D-B34C-811A4BA527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57" y="2366"/>
                  <a:ext cx="54" cy="53"/>
                  <a:chOff x="1412" y="1169"/>
                  <a:chExt cx="69" cy="69"/>
                </a:xfrm>
              </p:grpSpPr>
              <p:sp>
                <p:nvSpPr>
                  <p:cNvPr id="139" name="Oval 1193">
                    <a:extLst>
                      <a:ext uri="{FF2B5EF4-FFF2-40B4-BE49-F238E27FC236}">
                        <a16:creationId xmlns:a16="http://schemas.microsoft.com/office/drawing/2014/main" id="{1B99D9C1-21D4-4B6E-B0A5-3996D873A6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140" name="Line 1194">
                    <a:extLst>
                      <a:ext uri="{FF2B5EF4-FFF2-40B4-BE49-F238E27FC236}">
                        <a16:creationId xmlns:a16="http://schemas.microsoft.com/office/drawing/2014/main" id="{94FA57B6-A095-48BC-BB31-1CBB21B5D4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" name="Line 1195">
                    <a:extLst>
                      <a:ext uri="{FF2B5EF4-FFF2-40B4-BE49-F238E27FC236}">
                        <a16:creationId xmlns:a16="http://schemas.microsoft.com/office/drawing/2014/main" id="{A0211549-498B-40EC-B19E-FFB30A3AE7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1" name="Group 1196">
                  <a:extLst>
                    <a:ext uri="{FF2B5EF4-FFF2-40B4-BE49-F238E27FC236}">
                      <a16:creationId xmlns:a16="http://schemas.microsoft.com/office/drawing/2014/main" id="{63C7D989-8690-4EEE-9E67-20F6E023E2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7" y="2543"/>
                  <a:ext cx="54" cy="53"/>
                  <a:chOff x="1412" y="1169"/>
                  <a:chExt cx="69" cy="69"/>
                </a:xfrm>
              </p:grpSpPr>
              <p:sp>
                <p:nvSpPr>
                  <p:cNvPr id="136" name="Oval 1197">
                    <a:extLst>
                      <a:ext uri="{FF2B5EF4-FFF2-40B4-BE49-F238E27FC236}">
                        <a16:creationId xmlns:a16="http://schemas.microsoft.com/office/drawing/2014/main" id="{DF442594-9BDC-4FF0-B9DE-795FCD418E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137" name="Line 1198">
                    <a:extLst>
                      <a:ext uri="{FF2B5EF4-FFF2-40B4-BE49-F238E27FC236}">
                        <a16:creationId xmlns:a16="http://schemas.microsoft.com/office/drawing/2014/main" id="{3873CEA6-D068-4F37-880F-40AAEF3D2E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Line 1199">
                    <a:extLst>
                      <a:ext uri="{FF2B5EF4-FFF2-40B4-BE49-F238E27FC236}">
                        <a16:creationId xmlns:a16="http://schemas.microsoft.com/office/drawing/2014/main" id="{30C654D8-0D97-4F87-A80F-F74A8E0E81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2" name="Group 1200">
                  <a:extLst>
                    <a:ext uri="{FF2B5EF4-FFF2-40B4-BE49-F238E27FC236}">
                      <a16:creationId xmlns:a16="http://schemas.microsoft.com/office/drawing/2014/main" id="{9FED67E7-4EF5-4318-81F8-8D65FA4317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57" y="2542"/>
                  <a:ext cx="54" cy="53"/>
                  <a:chOff x="1412" y="1169"/>
                  <a:chExt cx="69" cy="69"/>
                </a:xfrm>
              </p:grpSpPr>
              <p:sp>
                <p:nvSpPr>
                  <p:cNvPr id="133" name="Oval 1201">
                    <a:extLst>
                      <a:ext uri="{FF2B5EF4-FFF2-40B4-BE49-F238E27FC236}">
                        <a16:creationId xmlns:a16="http://schemas.microsoft.com/office/drawing/2014/main" id="{D35145AA-51D5-43A0-B62A-71FC826F7B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134" name="Line 1202">
                    <a:extLst>
                      <a:ext uri="{FF2B5EF4-FFF2-40B4-BE49-F238E27FC236}">
                        <a16:creationId xmlns:a16="http://schemas.microsoft.com/office/drawing/2014/main" id="{BC99BBE5-5F5B-443B-8E87-DD8219501C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5" name="Line 1203">
                    <a:extLst>
                      <a:ext uri="{FF2B5EF4-FFF2-40B4-BE49-F238E27FC236}">
                        <a16:creationId xmlns:a16="http://schemas.microsoft.com/office/drawing/2014/main" id="{E2BD7558-1DB7-436A-8C13-4C0712C97E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2" name="Group 1220">
                <a:extLst>
                  <a:ext uri="{FF2B5EF4-FFF2-40B4-BE49-F238E27FC236}">
                    <a16:creationId xmlns:a16="http://schemas.microsoft.com/office/drawing/2014/main" id="{9006F096-9D1B-4CA6-BED7-683C88E7D9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1192" y="2455"/>
                <a:ext cx="230" cy="53"/>
                <a:chOff x="1089" y="2592"/>
                <a:chExt cx="230" cy="53"/>
              </a:xfrm>
            </p:grpSpPr>
            <p:grpSp>
              <p:nvGrpSpPr>
                <p:cNvPr id="121" name="Group 1221">
                  <a:extLst>
                    <a:ext uri="{FF2B5EF4-FFF2-40B4-BE49-F238E27FC236}">
                      <a16:creationId xmlns:a16="http://schemas.microsoft.com/office/drawing/2014/main" id="{654C501B-C00A-4BCC-9984-7D490703E3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65" y="2592"/>
                  <a:ext cx="54" cy="53"/>
                  <a:chOff x="1412" y="1169"/>
                  <a:chExt cx="69" cy="69"/>
                </a:xfrm>
              </p:grpSpPr>
              <p:sp>
                <p:nvSpPr>
                  <p:cNvPr id="126" name="Oval 1222">
                    <a:extLst>
                      <a:ext uri="{FF2B5EF4-FFF2-40B4-BE49-F238E27FC236}">
                        <a16:creationId xmlns:a16="http://schemas.microsoft.com/office/drawing/2014/main" id="{642E5D29-8432-4B39-9DD9-CD5B0900A0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127" name="Line 1223">
                    <a:extLst>
                      <a:ext uri="{FF2B5EF4-FFF2-40B4-BE49-F238E27FC236}">
                        <a16:creationId xmlns:a16="http://schemas.microsoft.com/office/drawing/2014/main" id="{EEA115AF-04F4-42FC-8661-E0277530E6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8" name="Line 1224">
                    <a:extLst>
                      <a:ext uri="{FF2B5EF4-FFF2-40B4-BE49-F238E27FC236}">
                        <a16:creationId xmlns:a16="http://schemas.microsoft.com/office/drawing/2014/main" id="{D0291004-82BF-438F-9A16-DB6F753EC9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2" name="Group 1225">
                  <a:extLst>
                    <a:ext uri="{FF2B5EF4-FFF2-40B4-BE49-F238E27FC236}">
                      <a16:creationId xmlns:a16="http://schemas.microsoft.com/office/drawing/2014/main" id="{DC0EEC2B-7078-4028-AFCB-EFB53558CD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9" y="2592"/>
                  <a:ext cx="54" cy="53"/>
                  <a:chOff x="1412" y="1169"/>
                  <a:chExt cx="69" cy="69"/>
                </a:xfrm>
              </p:grpSpPr>
              <p:sp>
                <p:nvSpPr>
                  <p:cNvPr id="123" name="Oval 1226">
                    <a:extLst>
                      <a:ext uri="{FF2B5EF4-FFF2-40B4-BE49-F238E27FC236}">
                        <a16:creationId xmlns:a16="http://schemas.microsoft.com/office/drawing/2014/main" id="{9A84BE37-9CE3-4025-B6D2-FC9F15AADF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124" name="Line 1227">
                    <a:extLst>
                      <a:ext uri="{FF2B5EF4-FFF2-40B4-BE49-F238E27FC236}">
                        <a16:creationId xmlns:a16="http://schemas.microsoft.com/office/drawing/2014/main" id="{A4B84EBE-BF89-4DAD-9B31-3DCD1E2A2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Line 1228">
                    <a:extLst>
                      <a:ext uri="{FF2B5EF4-FFF2-40B4-BE49-F238E27FC236}">
                        <a16:creationId xmlns:a16="http://schemas.microsoft.com/office/drawing/2014/main" id="{FE546B48-250F-4D66-BD5B-0AA666C37D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3" name="Group 1242">
                <a:extLst>
                  <a:ext uri="{FF2B5EF4-FFF2-40B4-BE49-F238E27FC236}">
                    <a16:creationId xmlns:a16="http://schemas.microsoft.com/office/drawing/2014/main" id="{B8B18177-3B1F-446B-A718-9D235ECEC6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360" y="2107"/>
                <a:ext cx="54" cy="53"/>
                <a:chOff x="1412" y="1169"/>
                <a:chExt cx="69" cy="69"/>
              </a:xfrm>
            </p:grpSpPr>
            <p:sp>
              <p:nvSpPr>
                <p:cNvPr id="118" name="Oval 1243">
                  <a:extLst>
                    <a:ext uri="{FF2B5EF4-FFF2-40B4-BE49-F238E27FC236}">
                      <a16:creationId xmlns:a16="http://schemas.microsoft.com/office/drawing/2014/main" id="{F493EFD9-8C54-49AE-98D7-AC260E2EEB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2" y="1169"/>
                  <a:ext cx="69" cy="6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119" name="Line 1244">
                  <a:extLst>
                    <a:ext uri="{FF2B5EF4-FFF2-40B4-BE49-F238E27FC236}">
                      <a16:creationId xmlns:a16="http://schemas.microsoft.com/office/drawing/2014/main" id="{94CA6CD5-5958-4B66-AA2C-BFC3F88D0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3" y="1178"/>
                  <a:ext cx="49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Line 1245">
                  <a:extLst>
                    <a:ext uri="{FF2B5EF4-FFF2-40B4-BE49-F238E27FC236}">
                      <a16:creationId xmlns:a16="http://schemas.microsoft.com/office/drawing/2014/main" id="{A8EC2694-C9FF-43DD-BCA3-56390F0DE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4" y="118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1266">
                <a:extLst>
                  <a:ext uri="{FF2B5EF4-FFF2-40B4-BE49-F238E27FC236}">
                    <a16:creationId xmlns:a16="http://schemas.microsoft.com/office/drawing/2014/main" id="{074D16EC-F198-4FEE-B3EF-B1B263BC33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" y="2136"/>
                <a:ext cx="2269" cy="439"/>
                <a:chOff x="413" y="2136"/>
                <a:chExt cx="2269" cy="439"/>
              </a:xfrm>
            </p:grpSpPr>
            <p:sp>
              <p:nvSpPr>
                <p:cNvPr id="85" name="Line 1267">
                  <a:extLst>
                    <a:ext uri="{FF2B5EF4-FFF2-40B4-BE49-F238E27FC236}">
                      <a16:creationId xmlns:a16="http://schemas.microsoft.com/office/drawing/2014/main" id="{1F0E1093-96E0-4FF7-A07F-CA90EA6184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86" y="2364"/>
                  <a:ext cx="3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18000" bIns="10800"/>
                <a:lstStyle/>
                <a:p>
                  <a:endParaRPr lang="en-US"/>
                </a:p>
              </p:txBody>
            </p:sp>
            <p:sp>
              <p:nvSpPr>
                <p:cNvPr id="86" name="Line 1268">
                  <a:extLst>
                    <a:ext uri="{FF2B5EF4-FFF2-40B4-BE49-F238E27FC236}">
                      <a16:creationId xmlns:a16="http://schemas.microsoft.com/office/drawing/2014/main" id="{531599DA-8BE1-4D72-B7AA-8D213A0689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88" y="2479"/>
                  <a:ext cx="5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18000" bIns="10800"/>
                <a:lstStyle/>
                <a:p>
                  <a:endParaRPr lang="en-US"/>
                </a:p>
              </p:txBody>
            </p:sp>
            <p:grpSp>
              <p:nvGrpSpPr>
                <p:cNvPr id="87" name="Group 1269">
                  <a:extLst>
                    <a:ext uri="{FF2B5EF4-FFF2-40B4-BE49-F238E27FC236}">
                      <a16:creationId xmlns:a16="http://schemas.microsoft.com/office/drawing/2014/main" id="{D2995DCE-A299-47A6-B881-91C040B619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" y="2136"/>
                  <a:ext cx="2269" cy="439"/>
                  <a:chOff x="413" y="2136"/>
                  <a:chExt cx="2269" cy="439"/>
                </a:xfrm>
              </p:grpSpPr>
              <p:sp>
                <p:nvSpPr>
                  <p:cNvPr id="88" name="Line 1270">
                    <a:extLst>
                      <a:ext uri="{FF2B5EF4-FFF2-40B4-BE49-F238E27FC236}">
                        <a16:creationId xmlns:a16="http://schemas.microsoft.com/office/drawing/2014/main" id="{B5F9C01B-923C-4EE9-B903-151613B442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2212"/>
                    <a:ext cx="2" cy="15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89" name="Line 1271">
                    <a:extLst>
                      <a:ext uri="{FF2B5EF4-FFF2-40B4-BE49-F238E27FC236}">
                        <a16:creationId xmlns:a16="http://schemas.microsoft.com/office/drawing/2014/main" id="{633B8ECD-0F7D-4792-921A-D4386075D8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2419"/>
                    <a:ext cx="0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0" name="Line 1272">
                    <a:extLst>
                      <a:ext uri="{FF2B5EF4-FFF2-40B4-BE49-F238E27FC236}">
                        <a16:creationId xmlns:a16="http://schemas.microsoft.com/office/drawing/2014/main" id="{0D7879FD-D7FA-434F-9579-DC1F449AC5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62" y="2573"/>
                    <a:ext cx="19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1" name="Line 1273">
                    <a:extLst>
                      <a:ext uri="{FF2B5EF4-FFF2-40B4-BE49-F238E27FC236}">
                        <a16:creationId xmlns:a16="http://schemas.microsoft.com/office/drawing/2014/main" id="{80082629-78C3-4C14-8210-591A4DBB08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4" y="2422"/>
                    <a:ext cx="2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2" name="Line 1274">
                    <a:extLst>
                      <a:ext uri="{FF2B5EF4-FFF2-40B4-BE49-F238E27FC236}">
                        <a16:creationId xmlns:a16="http://schemas.microsoft.com/office/drawing/2014/main" id="{1B6B17E8-B0C4-4872-A1EC-AC0E5A8161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4" y="2216"/>
                    <a:ext cx="2121" cy="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3" name="Line 1275">
                    <a:extLst>
                      <a:ext uri="{FF2B5EF4-FFF2-40B4-BE49-F238E27FC236}">
                        <a16:creationId xmlns:a16="http://schemas.microsoft.com/office/drawing/2014/main" id="{B9AEA475-4F2B-4D58-8119-D0C5431648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86" y="2215"/>
                    <a:ext cx="0" cy="16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4" name="Line 1276">
                    <a:extLst>
                      <a:ext uri="{FF2B5EF4-FFF2-40B4-BE49-F238E27FC236}">
                        <a16:creationId xmlns:a16="http://schemas.microsoft.com/office/drawing/2014/main" id="{1ACA7D14-1D5E-4986-A492-16565C6445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93" y="2213"/>
                    <a:ext cx="0" cy="17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5" name="Line 1277">
                    <a:extLst>
                      <a:ext uri="{FF2B5EF4-FFF2-40B4-BE49-F238E27FC236}">
                        <a16:creationId xmlns:a16="http://schemas.microsoft.com/office/drawing/2014/main" id="{04CF9D92-A60D-4728-A500-4F5941CC0C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4" y="2138"/>
                    <a:ext cx="0" cy="7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6" name="Line 1278">
                    <a:extLst>
                      <a:ext uri="{FF2B5EF4-FFF2-40B4-BE49-F238E27FC236}">
                        <a16:creationId xmlns:a16="http://schemas.microsoft.com/office/drawing/2014/main" id="{357EEF4F-C3EA-4B17-99D4-D9AB5BD69E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13" y="2136"/>
                    <a:ext cx="41" cy="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7" name="Line 1279">
                    <a:extLst>
                      <a:ext uri="{FF2B5EF4-FFF2-40B4-BE49-F238E27FC236}">
                        <a16:creationId xmlns:a16="http://schemas.microsoft.com/office/drawing/2014/main" id="{DF0D2117-5AEA-45A7-88ED-C33E7EF842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17" y="2215"/>
                    <a:ext cx="31" cy="2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8" name="Line 1280">
                    <a:extLst>
                      <a:ext uri="{FF2B5EF4-FFF2-40B4-BE49-F238E27FC236}">
                        <a16:creationId xmlns:a16="http://schemas.microsoft.com/office/drawing/2014/main" id="{2BC44750-C3B8-4692-A26D-F720AEE6DF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50" y="2215"/>
                    <a:ext cx="58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99" name="Line 1281">
                    <a:extLst>
                      <a:ext uri="{FF2B5EF4-FFF2-40B4-BE49-F238E27FC236}">
                        <a16:creationId xmlns:a16="http://schemas.microsoft.com/office/drawing/2014/main" id="{01A6F58D-446C-4A7F-9680-684C5E2368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48" y="2213"/>
                    <a:ext cx="0" cy="26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0" name="Line 1282">
                    <a:extLst>
                      <a:ext uri="{FF2B5EF4-FFF2-40B4-BE49-F238E27FC236}">
                        <a16:creationId xmlns:a16="http://schemas.microsoft.com/office/drawing/2014/main" id="{0F926314-9CF7-49A6-B306-4D997D0BAC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7" y="2242"/>
                    <a:ext cx="0" cy="1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1" name="Line 1283">
                    <a:extLst>
                      <a:ext uri="{FF2B5EF4-FFF2-40B4-BE49-F238E27FC236}">
                        <a16:creationId xmlns:a16="http://schemas.microsoft.com/office/drawing/2014/main" id="{089C6467-0293-4207-B3B8-736289ADD0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63" y="2369"/>
                    <a:ext cx="2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2" name="Line 1284">
                    <a:extLst>
                      <a:ext uri="{FF2B5EF4-FFF2-40B4-BE49-F238E27FC236}">
                        <a16:creationId xmlns:a16="http://schemas.microsoft.com/office/drawing/2014/main" id="{0DB2A770-CA60-488C-BFE5-D6A66BA236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10" y="2479"/>
                    <a:ext cx="11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3" name="Line 1285">
                    <a:extLst>
                      <a:ext uri="{FF2B5EF4-FFF2-40B4-BE49-F238E27FC236}">
                        <a16:creationId xmlns:a16="http://schemas.microsoft.com/office/drawing/2014/main" id="{06B3E15E-533E-4F90-9EA1-B2D1F6C15E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21" y="2482"/>
                    <a:ext cx="1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4" name="Line 1286">
                    <a:extLst>
                      <a:ext uri="{FF2B5EF4-FFF2-40B4-BE49-F238E27FC236}">
                        <a16:creationId xmlns:a16="http://schemas.microsoft.com/office/drawing/2014/main" id="{E65D5F78-EAE0-4D47-8926-B6EAD796CC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1" y="2484"/>
                    <a:ext cx="12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5" name="Line 1287">
                    <a:extLst>
                      <a:ext uri="{FF2B5EF4-FFF2-40B4-BE49-F238E27FC236}">
                        <a16:creationId xmlns:a16="http://schemas.microsoft.com/office/drawing/2014/main" id="{3BE88494-8C0F-44FF-B24E-0720B03019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66" y="2575"/>
                    <a:ext cx="2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6" name="Line 1288">
                    <a:extLst>
                      <a:ext uri="{FF2B5EF4-FFF2-40B4-BE49-F238E27FC236}">
                        <a16:creationId xmlns:a16="http://schemas.microsoft.com/office/drawing/2014/main" id="{548E430A-5C0C-4E01-8657-6469E98A91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" y="2366"/>
                    <a:ext cx="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7" name="Line 1289">
                    <a:extLst>
                      <a:ext uri="{FF2B5EF4-FFF2-40B4-BE49-F238E27FC236}">
                        <a16:creationId xmlns:a16="http://schemas.microsoft.com/office/drawing/2014/main" id="{EF3A8F53-C4A9-496C-A943-A5F050267F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6" y="2364"/>
                    <a:ext cx="0" cy="20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8" name="Line 1290">
                    <a:extLst>
                      <a:ext uri="{FF2B5EF4-FFF2-40B4-BE49-F238E27FC236}">
                        <a16:creationId xmlns:a16="http://schemas.microsoft.com/office/drawing/2014/main" id="{FF02AA35-268A-4964-98B9-248B1AEB7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07" y="2261"/>
                    <a:ext cx="0" cy="10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09" name="Line 1291">
                    <a:extLst>
                      <a:ext uri="{FF2B5EF4-FFF2-40B4-BE49-F238E27FC236}">
                        <a16:creationId xmlns:a16="http://schemas.microsoft.com/office/drawing/2014/main" id="{D030E900-EDD9-4F7D-9DAF-4F4F517D0A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06" y="2419"/>
                    <a:ext cx="0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10" name="Line 1292">
                    <a:extLst>
                      <a:ext uri="{FF2B5EF4-FFF2-40B4-BE49-F238E27FC236}">
                        <a16:creationId xmlns:a16="http://schemas.microsoft.com/office/drawing/2014/main" id="{A34D1B76-A18C-4EEF-8EB2-7C7C1D0DB6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6" y="2573"/>
                    <a:ext cx="4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11" name="Line 1293">
                    <a:extLst>
                      <a:ext uri="{FF2B5EF4-FFF2-40B4-BE49-F238E27FC236}">
                        <a16:creationId xmlns:a16="http://schemas.microsoft.com/office/drawing/2014/main" id="{FB59422A-7C7D-401B-B9C6-8D80FE2FD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76" y="2219"/>
                    <a:ext cx="0" cy="17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12" name="Line 1294">
                    <a:extLst>
                      <a:ext uri="{FF2B5EF4-FFF2-40B4-BE49-F238E27FC236}">
                        <a16:creationId xmlns:a16="http://schemas.microsoft.com/office/drawing/2014/main" id="{E9A3F9C9-3C95-4132-B1A1-250F3E5C5C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75" y="2390"/>
                    <a:ext cx="10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13" name="Line 1295">
                    <a:extLst>
                      <a:ext uri="{FF2B5EF4-FFF2-40B4-BE49-F238E27FC236}">
                        <a16:creationId xmlns:a16="http://schemas.microsoft.com/office/drawing/2014/main" id="{93120C3D-CA89-48A8-956C-063DF707D2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0" y="2347"/>
                    <a:ext cx="2" cy="4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18000" bIns="10800"/>
                  <a:lstStyle/>
                  <a:p>
                    <a:endParaRPr lang="en-US"/>
                  </a:p>
                </p:txBody>
              </p:sp>
              <p:sp>
                <p:nvSpPr>
                  <p:cNvPr id="114" name="Oval 1296">
                    <a:extLst>
                      <a:ext uri="{FF2B5EF4-FFF2-40B4-BE49-F238E27FC236}">
                        <a16:creationId xmlns:a16="http://schemas.microsoft.com/office/drawing/2014/main" id="{8ACDCE55-1281-44FB-93B6-A97265BC8B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72" y="2201"/>
                    <a:ext cx="27" cy="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0" tIns="0" rIns="18000" bIns="10800" anchor="ctr"/>
                  <a:lstStyle/>
                  <a:p>
                    <a:endParaRPr lang="sv-SE"/>
                  </a:p>
                </p:txBody>
              </p:sp>
              <p:sp>
                <p:nvSpPr>
                  <p:cNvPr id="115" name="Oval 1297">
                    <a:extLst>
                      <a:ext uri="{FF2B5EF4-FFF2-40B4-BE49-F238E27FC236}">
                        <a16:creationId xmlns:a16="http://schemas.microsoft.com/office/drawing/2014/main" id="{C0AC9AF9-5F31-4834-92D9-B9FE1A9002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0" y="2199"/>
                    <a:ext cx="27" cy="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0" tIns="0" rIns="18000" bIns="10800" anchor="ctr"/>
                  <a:lstStyle/>
                  <a:p>
                    <a:endParaRPr lang="sv-SE"/>
                  </a:p>
                </p:txBody>
              </p:sp>
              <p:sp>
                <p:nvSpPr>
                  <p:cNvPr id="116" name="Oval 1298">
                    <a:extLst>
                      <a:ext uri="{FF2B5EF4-FFF2-40B4-BE49-F238E27FC236}">
                        <a16:creationId xmlns:a16="http://schemas.microsoft.com/office/drawing/2014/main" id="{70C3D539-F25C-4F0B-A00B-B7E52AC9FF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80" y="2201"/>
                    <a:ext cx="27" cy="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0" tIns="0" rIns="18000" bIns="10800" anchor="ctr"/>
                  <a:lstStyle/>
                  <a:p>
                    <a:endParaRPr lang="sv-SE"/>
                  </a:p>
                </p:txBody>
              </p:sp>
              <p:sp>
                <p:nvSpPr>
                  <p:cNvPr id="117" name="Oval 1299">
                    <a:extLst>
                      <a:ext uri="{FF2B5EF4-FFF2-40B4-BE49-F238E27FC236}">
                        <a16:creationId xmlns:a16="http://schemas.microsoft.com/office/drawing/2014/main" id="{EE8E5C39-617F-4FE5-BA17-62F4ADCAB9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2201"/>
                    <a:ext cx="27" cy="27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0" tIns="0" rIns="18000" bIns="10800" anchor="ctr"/>
                  <a:lstStyle/>
                  <a:p>
                    <a:endParaRPr lang="sv-SE"/>
                  </a:p>
                </p:txBody>
              </p:sp>
            </p:grpSp>
          </p:grpSp>
        </p:grpSp>
      </p:grpSp>
      <p:grpSp>
        <p:nvGrpSpPr>
          <p:cNvPr id="181" name="Group 1348">
            <a:extLst>
              <a:ext uri="{FF2B5EF4-FFF2-40B4-BE49-F238E27FC236}">
                <a16:creationId xmlns:a16="http://schemas.microsoft.com/office/drawing/2014/main" id="{D7926155-1D0D-465A-955C-52C40EF6B97A}"/>
              </a:ext>
            </a:extLst>
          </p:cNvPr>
          <p:cNvGrpSpPr>
            <a:grpSpLocks/>
          </p:cNvGrpSpPr>
          <p:nvPr/>
        </p:nvGrpSpPr>
        <p:grpSpPr bwMode="auto">
          <a:xfrm>
            <a:off x="792163" y="2671763"/>
            <a:ext cx="3656012" cy="1092200"/>
            <a:chOff x="499" y="1683"/>
            <a:chExt cx="2303" cy="688"/>
          </a:xfrm>
        </p:grpSpPr>
        <p:grpSp>
          <p:nvGrpSpPr>
            <p:cNvPr id="182" name="Group 1349">
              <a:extLst>
                <a:ext uri="{FF2B5EF4-FFF2-40B4-BE49-F238E27FC236}">
                  <a16:creationId xmlns:a16="http://schemas.microsoft.com/office/drawing/2014/main" id="{28C73FF8-0246-4462-9CC8-95F1FD0D9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" y="1683"/>
              <a:ext cx="2272" cy="478"/>
              <a:chOff x="530" y="1683"/>
              <a:chExt cx="2272" cy="478"/>
            </a:xfrm>
          </p:grpSpPr>
          <p:grpSp>
            <p:nvGrpSpPr>
              <p:cNvPr id="225" name="Group 1350">
                <a:extLst>
                  <a:ext uri="{FF2B5EF4-FFF2-40B4-BE49-F238E27FC236}">
                    <a16:creationId xmlns:a16="http://schemas.microsoft.com/office/drawing/2014/main" id="{B2707AD6-10D7-4190-9F65-47ED6DCD3D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873" y="1754"/>
                <a:ext cx="198" cy="63"/>
                <a:chOff x="3843" y="3053"/>
                <a:chExt cx="299" cy="68"/>
              </a:xfrm>
            </p:grpSpPr>
            <p:sp>
              <p:nvSpPr>
                <p:cNvPr id="305" name="Line 1351">
                  <a:extLst>
                    <a:ext uri="{FF2B5EF4-FFF2-40B4-BE49-F238E27FC236}">
                      <a16:creationId xmlns:a16="http://schemas.microsoft.com/office/drawing/2014/main" id="{A058C079-F1CA-4883-B90D-D85F0BED8C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Line 1352">
                  <a:extLst>
                    <a:ext uri="{FF2B5EF4-FFF2-40B4-BE49-F238E27FC236}">
                      <a16:creationId xmlns:a16="http://schemas.microsoft.com/office/drawing/2014/main" id="{9CC7AF54-60A7-4EF7-B371-74FA8EA831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Line 1353">
                  <a:extLst>
                    <a:ext uri="{FF2B5EF4-FFF2-40B4-BE49-F238E27FC236}">
                      <a16:creationId xmlns:a16="http://schemas.microsoft.com/office/drawing/2014/main" id="{0E150D4A-A57F-417C-95D7-640CD8F81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Line 1354">
                  <a:extLst>
                    <a:ext uri="{FF2B5EF4-FFF2-40B4-BE49-F238E27FC236}">
                      <a16:creationId xmlns:a16="http://schemas.microsoft.com/office/drawing/2014/main" id="{47818DB5-5E34-4EE0-BB0E-5EBD647381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355">
                <a:extLst>
                  <a:ext uri="{FF2B5EF4-FFF2-40B4-BE49-F238E27FC236}">
                    <a16:creationId xmlns:a16="http://schemas.microsoft.com/office/drawing/2014/main" id="{9BFE1B3F-3673-40EA-BF8D-5A92282CF6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1177" y="1756"/>
                <a:ext cx="198" cy="63"/>
                <a:chOff x="3843" y="3053"/>
                <a:chExt cx="299" cy="68"/>
              </a:xfrm>
            </p:grpSpPr>
            <p:sp>
              <p:nvSpPr>
                <p:cNvPr id="301" name="Line 1356">
                  <a:extLst>
                    <a:ext uri="{FF2B5EF4-FFF2-40B4-BE49-F238E27FC236}">
                      <a16:creationId xmlns:a16="http://schemas.microsoft.com/office/drawing/2014/main" id="{EC3EEC4C-1EDE-4C35-B518-D2772752C8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Line 1357">
                  <a:extLst>
                    <a:ext uri="{FF2B5EF4-FFF2-40B4-BE49-F238E27FC236}">
                      <a16:creationId xmlns:a16="http://schemas.microsoft.com/office/drawing/2014/main" id="{E4212189-FC31-4F2C-B5DA-CCBA7A538A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Line 1358">
                  <a:extLst>
                    <a:ext uri="{FF2B5EF4-FFF2-40B4-BE49-F238E27FC236}">
                      <a16:creationId xmlns:a16="http://schemas.microsoft.com/office/drawing/2014/main" id="{EE24B0D4-471E-481D-B1E1-EE75512043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Line 1359">
                  <a:extLst>
                    <a:ext uri="{FF2B5EF4-FFF2-40B4-BE49-F238E27FC236}">
                      <a16:creationId xmlns:a16="http://schemas.microsoft.com/office/drawing/2014/main" id="{DE89C14A-86BA-47B0-A979-C3DF9398DE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360">
                <a:extLst>
                  <a:ext uri="{FF2B5EF4-FFF2-40B4-BE49-F238E27FC236}">
                    <a16:creationId xmlns:a16="http://schemas.microsoft.com/office/drawing/2014/main" id="{00B38A90-FB39-483F-A6BB-86B619A566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1448" y="1754"/>
                <a:ext cx="198" cy="63"/>
                <a:chOff x="3843" y="3053"/>
                <a:chExt cx="299" cy="68"/>
              </a:xfrm>
            </p:grpSpPr>
            <p:sp>
              <p:nvSpPr>
                <p:cNvPr id="297" name="Line 1361">
                  <a:extLst>
                    <a:ext uri="{FF2B5EF4-FFF2-40B4-BE49-F238E27FC236}">
                      <a16:creationId xmlns:a16="http://schemas.microsoft.com/office/drawing/2014/main" id="{CF429998-FD2F-4E25-8B6A-C2ABF8EDF3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Line 1362">
                  <a:extLst>
                    <a:ext uri="{FF2B5EF4-FFF2-40B4-BE49-F238E27FC236}">
                      <a16:creationId xmlns:a16="http://schemas.microsoft.com/office/drawing/2014/main" id="{FDC0B8CF-4A0C-42E1-B704-87AE2E4F0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Line 1363">
                  <a:extLst>
                    <a:ext uri="{FF2B5EF4-FFF2-40B4-BE49-F238E27FC236}">
                      <a16:creationId xmlns:a16="http://schemas.microsoft.com/office/drawing/2014/main" id="{A7610D59-4507-4326-997E-5DFA08A4D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Line 1364">
                  <a:extLst>
                    <a:ext uri="{FF2B5EF4-FFF2-40B4-BE49-F238E27FC236}">
                      <a16:creationId xmlns:a16="http://schemas.microsoft.com/office/drawing/2014/main" id="{0B16D7B4-4562-4FA5-BCB4-CDAA283ED3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365">
                <a:extLst>
                  <a:ext uri="{FF2B5EF4-FFF2-40B4-BE49-F238E27FC236}">
                    <a16:creationId xmlns:a16="http://schemas.microsoft.com/office/drawing/2014/main" id="{1C33A731-E05B-479C-8514-92FADCE167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1732" y="1753"/>
                <a:ext cx="198" cy="63"/>
                <a:chOff x="3843" y="3053"/>
                <a:chExt cx="299" cy="68"/>
              </a:xfrm>
            </p:grpSpPr>
            <p:sp>
              <p:nvSpPr>
                <p:cNvPr id="293" name="Line 1366">
                  <a:extLst>
                    <a:ext uri="{FF2B5EF4-FFF2-40B4-BE49-F238E27FC236}">
                      <a16:creationId xmlns:a16="http://schemas.microsoft.com/office/drawing/2014/main" id="{D18C442D-BA69-454C-8491-34EC917066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Line 1367">
                  <a:extLst>
                    <a:ext uri="{FF2B5EF4-FFF2-40B4-BE49-F238E27FC236}">
                      <a16:creationId xmlns:a16="http://schemas.microsoft.com/office/drawing/2014/main" id="{D33A2904-C219-469F-8F83-B5EC85FF62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Line 1368">
                  <a:extLst>
                    <a:ext uri="{FF2B5EF4-FFF2-40B4-BE49-F238E27FC236}">
                      <a16:creationId xmlns:a16="http://schemas.microsoft.com/office/drawing/2014/main" id="{F63D2517-B602-4140-A3A4-30D9A217CF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Line 1369">
                  <a:extLst>
                    <a:ext uri="{FF2B5EF4-FFF2-40B4-BE49-F238E27FC236}">
                      <a16:creationId xmlns:a16="http://schemas.microsoft.com/office/drawing/2014/main" id="{87527B49-F2E8-402A-A8B6-E01775A93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370">
                <a:extLst>
                  <a:ext uri="{FF2B5EF4-FFF2-40B4-BE49-F238E27FC236}">
                    <a16:creationId xmlns:a16="http://schemas.microsoft.com/office/drawing/2014/main" id="{4A561D6F-3B13-4F65-B9A6-70EFEA79FF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2069" y="1752"/>
                <a:ext cx="198" cy="63"/>
                <a:chOff x="3843" y="3053"/>
                <a:chExt cx="299" cy="68"/>
              </a:xfrm>
            </p:grpSpPr>
            <p:sp>
              <p:nvSpPr>
                <p:cNvPr id="289" name="Line 1371">
                  <a:extLst>
                    <a:ext uri="{FF2B5EF4-FFF2-40B4-BE49-F238E27FC236}">
                      <a16:creationId xmlns:a16="http://schemas.microsoft.com/office/drawing/2014/main" id="{209F092D-2BB5-42A4-BFD5-5B4D100B6A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Line 1372">
                  <a:extLst>
                    <a:ext uri="{FF2B5EF4-FFF2-40B4-BE49-F238E27FC236}">
                      <a16:creationId xmlns:a16="http://schemas.microsoft.com/office/drawing/2014/main" id="{25656409-F991-43A6-862A-AE57C59C3C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Line 1373">
                  <a:extLst>
                    <a:ext uri="{FF2B5EF4-FFF2-40B4-BE49-F238E27FC236}">
                      <a16:creationId xmlns:a16="http://schemas.microsoft.com/office/drawing/2014/main" id="{8501FF1F-A9CC-4D9F-8A48-A136B5295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Line 1374">
                  <a:extLst>
                    <a:ext uri="{FF2B5EF4-FFF2-40B4-BE49-F238E27FC236}">
                      <a16:creationId xmlns:a16="http://schemas.microsoft.com/office/drawing/2014/main" id="{CD24A75B-29C5-4D79-8CBF-09CF5C291E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0" name="Group 1375">
                <a:extLst>
                  <a:ext uri="{FF2B5EF4-FFF2-40B4-BE49-F238E27FC236}">
                    <a16:creationId xmlns:a16="http://schemas.microsoft.com/office/drawing/2014/main" id="{E4B5E43B-7680-483F-A0E2-0B7B87365A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2376" y="1750"/>
                <a:ext cx="198" cy="63"/>
                <a:chOff x="3843" y="3053"/>
                <a:chExt cx="299" cy="68"/>
              </a:xfrm>
            </p:grpSpPr>
            <p:sp>
              <p:nvSpPr>
                <p:cNvPr id="285" name="Line 1376">
                  <a:extLst>
                    <a:ext uri="{FF2B5EF4-FFF2-40B4-BE49-F238E27FC236}">
                      <a16:creationId xmlns:a16="http://schemas.microsoft.com/office/drawing/2014/main" id="{1575F991-BB4F-480D-9173-B0C76EE62E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6" y="3091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Line 1377">
                  <a:extLst>
                    <a:ext uri="{FF2B5EF4-FFF2-40B4-BE49-F238E27FC236}">
                      <a16:creationId xmlns:a16="http://schemas.microsoft.com/office/drawing/2014/main" id="{A05223A8-E839-4231-9B1D-A4513F800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7" y="3080"/>
                  <a:ext cx="295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Line 1378">
                  <a:extLst>
                    <a:ext uri="{FF2B5EF4-FFF2-40B4-BE49-F238E27FC236}">
                      <a16:creationId xmlns:a16="http://schemas.microsoft.com/office/drawing/2014/main" id="{C1B92899-0DB2-49E2-A067-760E5C7934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3" y="3053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Line 1379">
                  <a:extLst>
                    <a:ext uri="{FF2B5EF4-FFF2-40B4-BE49-F238E27FC236}">
                      <a16:creationId xmlns:a16="http://schemas.microsoft.com/office/drawing/2014/main" id="{53B5078C-95BA-44E0-B838-89BFBFB4E2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41" y="3054"/>
                  <a:ext cx="0" cy="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1" name="Group 1380">
                <a:extLst>
                  <a:ext uri="{FF2B5EF4-FFF2-40B4-BE49-F238E27FC236}">
                    <a16:creationId xmlns:a16="http://schemas.microsoft.com/office/drawing/2014/main" id="{122AA83B-C227-4D1B-B566-AD349F402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" y="2104"/>
                <a:ext cx="2000" cy="57"/>
                <a:chOff x="530" y="2104"/>
                <a:chExt cx="2000" cy="57"/>
              </a:xfrm>
            </p:grpSpPr>
            <p:grpSp>
              <p:nvGrpSpPr>
                <p:cNvPr id="257" name="Group 1381">
                  <a:extLst>
                    <a:ext uri="{FF2B5EF4-FFF2-40B4-BE49-F238E27FC236}">
                      <a16:creationId xmlns:a16="http://schemas.microsoft.com/office/drawing/2014/main" id="{91582B09-2D95-4370-A444-CD5B14C9F0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0" y="2106"/>
                  <a:ext cx="54" cy="53"/>
                  <a:chOff x="1412" y="1169"/>
                  <a:chExt cx="69" cy="69"/>
                </a:xfrm>
              </p:grpSpPr>
              <p:sp>
                <p:nvSpPr>
                  <p:cNvPr id="282" name="Oval 1382">
                    <a:extLst>
                      <a:ext uri="{FF2B5EF4-FFF2-40B4-BE49-F238E27FC236}">
                        <a16:creationId xmlns:a16="http://schemas.microsoft.com/office/drawing/2014/main" id="{92DD4D41-D36F-4888-82CA-80960FFC2E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83" name="Line 1383">
                    <a:extLst>
                      <a:ext uri="{FF2B5EF4-FFF2-40B4-BE49-F238E27FC236}">
                        <a16:creationId xmlns:a16="http://schemas.microsoft.com/office/drawing/2014/main" id="{2A35859E-E7CE-416F-81A3-95056AA8C4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4" name="Line 1384">
                    <a:extLst>
                      <a:ext uri="{FF2B5EF4-FFF2-40B4-BE49-F238E27FC236}">
                        <a16:creationId xmlns:a16="http://schemas.microsoft.com/office/drawing/2014/main" id="{2118A072-C11E-44A3-AF4C-47BBAC86B2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8" name="Group 1385">
                  <a:extLst>
                    <a:ext uri="{FF2B5EF4-FFF2-40B4-BE49-F238E27FC236}">
                      <a16:creationId xmlns:a16="http://schemas.microsoft.com/office/drawing/2014/main" id="{2C06B364-C58B-44EE-9212-58EFC30EAB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52" y="2108"/>
                  <a:ext cx="54" cy="53"/>
                  <a:chOff x="1412" y="1169"/>
                  <a:chExt cx="69" cy="69"/>
                </a:xfrm>
              </p:grpSpPr>
              <p:sp>
                <p:nvSpPr>
                  <p:cNvPr id="279" name="Oval 1386">
                    <a:extLst>
                      <a:ext uri="{FF2B5EF4-FFF2-40B4-BE49-F238E27FC236}">
                        <a16:creationId xmlns:a16="http://schemas.microsoft.com/office/drawing/2014/main" id="{A9DACA48-D0E1-4376-A7B7-385B681DF6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80" name="Line 1387">
                    <a:extLst>
                      <a:ext uri="{FF2B5EF4-FFF2-40B4-BE49-F238E27FC236}">
                        <a16:creationId xmlns:a16="http://schemas.microsoft.com/office/drawing/2014/main" id="{CC19812E-9DF5-4FCD-9D92-F98C638923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1" name="Line 1388">
                    <a:extLst>
                      <a:ext uri="{FF2B5EF4-FFF2-40B4-BE49-F238E27FC236}">
                        <a16:creationId xmlns:a16="http://schemas.microsoft.com/office/drawing/2014/main" id="{2CC677EE-3F58-482A-8B38-3E2F738185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9" name="Group 1389">
                  <a:extLst>
                    <a:ext uri="{FF2B5EF4-FFF2-40B4-BE49-F238E27FC236}">
                      <a16:creationId xmlns:a16="http://schemas.microsoft.com/office/drawing/2014/main" id="{2FFE73A6-86A4-43D6-90DA-C52DEBC266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84" y="2107"/>
                  <a:ext cx="54" cy="53"/>
                  <a:chOff x="1412" y="1169"/>
                  <a:chExt cx="69" cy="69"/>
                </a:xfrm>
              </p:grpSpPr>
              <p:sp>
                <p:nvSpPr>
                  <p:cNvPr id="276" name="Oval 1390">
                    <a:extLst>
                      <a:ext uri="{FF2B5EF4-FFF2-40B4-BE49-F238E27FC236}">
                        <a16:creationId xmlns:a16="http://schemas.microsoft.com/office/drawing/2014/main" id="{14FF35F3-86B6-4E21-93C3-C8FF95D246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77" name="Line 1391">
                    <a:extLst>
                      <a:ext uri="{FF2B5EF4-FFF2-40B4-BE49-F238E27FC236}">
                        <a16:creationId xmlns:a16="http://schemas.microsoft.com/office/drawing/2014/main" id="{3E159E7A-EFC2-4668-A347-6AB18BA603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8" name="Line 1392">
                    <a:extLst>
                      <a:ext uri="{FF2B5EF4-FFF2-40B4-BE49-F238E27FC236}">
                        <a16:creationId xmlns:a16="http://schemas.microsoft.com/office/drawing/2014/main" id="{18C4660E-0264-42F8-B6EF-3380B26D99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0" name="Group 1393">
                  <a:extLst>
                    <a:ext uri="{FF2B5EF4-FFF2-40B4-BE49-F238E27FC236}">
                      <a16:creationId xmlns:a16="http://schemas.microsoft.com/office/drawing/2014/main" id="{FD485B70-AB3D-4066-8D88-4F90B213EF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14" y="2106"/>
                  <a:ext cx="54" cy="53"/>
                  <a:chOff x="1412" y="1169"/>
                  <a:chExt cx="69" cy="69"/>
                </a:xfrm>
              </p:grpSpPr>
              <p:sp>
                <p:nvSpPr>
                  <p:cNvPr id="273" name="Oval 1394">
                    <a:extLst>
                      <a:ext uri="{FF2B5EF4-FFF2-40B4-BE49-F238E27FC236}">
                        <a16:creationId xmlns:a16="http://schemas.microsoft.com/office/drawing/2014/main" id="{F2F994C8-786F-4B12-A497-6FF09987CB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74" name="Line 1395">
                    <a:extLst>
                      <a:ext uri="{FF2B5EF4-FFF2-40B4-BE49-F238E27FC236}">
                        <a16:creationId xmlns:a16="http://schemas.microsoft.com/office/drawing/2014/main" id="{B94DC1C1-E7EA-4339-A14D-644FE6C970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5" name="Line 1396">
                    <a:extLst>
                      <a:ext uri="{FF2B5EF4-FFF2-40B4-BE49-F238E27FC236}">
                        <a16:creationId xmlns:a16="http://schemas.microsoft.com/office/drawing/2014/main" id="{D553E891-C735-41EA-B56D-35307281C2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1" name="Group 1397">
                  <a:extLst>
                    <a:ext uri="{FF2B5EF4-FFF2-40B4-BE49-F238E27FC236}">
                      <a16:creationId xmlns:a16="http://schemas.microsoft.com/office/drawing/2014/main" id="{163A9C08-8BB2-494B-BC28-97ECFFF6CF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9" y="2105"/>
                  <a:ext cx="54" cy="53"/>
                  <a:chOff x="1412" y="1169"/>
                  <a:chExt cx="69" cy="69"/>
                </a:xfrm>
              </p:grpSpPr>
              <p:sp>
                <p:nvSpPr>
                  <p:cNvPr id="270" name="Oval 1398">
                    <a:extLst>
                      <a:ext uri="{FF2B5EF4-FFF2-40B4-BE49-F238E27FC236}">
                        <a16:creationId xmlns:a16="http://schemas.microsoft.com/office/drawing/2014/main" id="{04B7C640-848B-4968-A35B-3CD9D03578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71" name="Line 1399">
                    <a:extLst>
                      <a:ext uri="{FF2B5EF4-FFF2-40B4-BE49-F238E27FC236}">
                        <a16:creationId xmlns:a16="http://schemas.microsoft.com/office/drawing/2014/main" id="{42053003-CDC7-44A6-90CA-8060D6CC87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2" name="Line 1400">
                    <a:extLst>
                      <a:ext uri="{FF2B5EF4-FFF2-40B4-BE49-F238E27FC236}">
                        <a16:creationId xmlns:a16="http://schemas.microsoft.com/office/drawing/2014/main" id="{1A94DD04-9BD8-4320-A8AD-B65CDDDFD4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2" name="Group 1401">
                  <a:extLst>
                    <a:ext uri="{FF2B5EF4-FFF2-40B4-BE49-F238E27FC236}">
                      <a16:creationId xmlns:a16="http://schemas.microsoft.com/office/drawing/2014/main" id="{59094DFC-B3BB-4CD5-B822-380FCE0390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96" y="2104"/>
                  <a:ext cx="54" cy="53"/>
                  <a:chOff x="1412" y="1169"/>
                  <a:chExt cx="69" cy="69"/>
                </a:xfrm>
              </p:grpSpPr>
              <p:sp>
                <p:nvSpPr>
                  <p:cNvPr id="267" name="Oval 1402">
                    <a:extLst>
                      <a:ext uri="{FF2B5EF4-FFF2-40B4-BE49-F238E27FC236}">
                        <a16:creationId xmlns:a16="http://schemas.microsoft.com/office/drawing/2014/main" id="{352F3852-EC82-4024-9D47-B10C706172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68" name="Line 1403">
                    <a:extLst>
                      <a:ext uri="{FF2B5EF4-FFF2-40B4-BE49-F238E27FC236}">
                        <a16:creationId xmlns:a16="http://schemas.microsoft.com/office/drawing/2014/main" id="{60F573D7-E59B-4D94-B4F3-470C3E8E62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9" name="Line 1404">
                    <a:extLst>
                      <a:ext uri="{FF2B5EF4-FFF2-40B4-BE49-F238E27FC236}">
                        <a16:creationId xmlns:a16="http://schemas.microsoft.com/office/drawing/2014/main" id="{62593E1A-9703-40C9-AB5F-6BBFBA09B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3" name="Group 1405">
                  <a:extLst>
                    <a:ext uri="{FF2B5EF4-FFF2-40B4-BE49-F238E27FC236}">
                      <a16:creationId xmlns:a16="http://schemas.microsoft.com/office/drawing/2014/main" id="{0CFF0F85-935D-48B4-BC8E-F402E608CE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76" y="2106"/>
                  <a:ext cx="54" cy="53"/>
                  <a:chOff x="1412" y="1169"/>
                  <a:chExt cx="69" cy="69"/>
                </a:xfrm>
              </p:grpSpPr>
              <p:sp>
                <p:nvSpPr>
                  <p:cNvPr id="264" name="Oval 1406">
                    <a:extLst>
                      <a:ext uri="{FF2B5EF4-FFF2-40B4-BE49-F238E27FC236}">
                        <a16:creationId xmlns:a16="http://schemas.microsoft.com/office/drawing/2014/main" id="{E6FEDF40-62AB-4FC7-8407-1211B5F6CB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65" name="Line 1407">
                    <a:extLst>
                      <a:ext uri="{FF2B5EF4-FFF2-40B4-BE49-F238E27FC236}">
                        <a16:creationId xmlns:a16="http://schemas.microsoft.com/office/drawing/2014/main" id="{AB548E34-8BD7-410F-8DD2-3D342985E6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" name="Line 1408">
                    <a:extLst>
                      <a:ext uri="{FF2B5EF4-FFF2-40B4-BE49-F238E27FC236}">
                        <a16:creationId xmlns:a16="http://schemas.microsoft.com/office/drawing/2014/main" id="{5A631F9A-2278-40B2-9B44-CED29B0674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2" name="Group 1409">
                <a:extLst>
                  <a:ext uri="{FF2B5EF4-FFF2-40B4-BE49-F238E27FC236}">
                    <a16:creationId xmlns:a16="http://schemas.microsoft.com/office/drawing/2014/main" id="{14AC120C-4C46-4917-BE56-491FCAF43E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503" y="1784"/>
                <a:ext cx="230" cy="53"/>
                <a:chOff x="1089" y="2592"/>
                <a:chExt cx="230" cy="53"/>
              </a:xfrm>
            </p:grpSpPr>
            <p:grpSp>
              <p:nvGrpSpPr>
                <p:cNvPr id="249" name="Group 1410">
                  <a:extLst>
                    <a:ext uri="{FF2B5EF4-FFF2-40B4-BE49-F238E27FC236}">
                      <a16:creationId xmlns:a16="http://schemas.microsoft.com/office/drawing/2014/main" id="{B46A41DB-698C-4705-BD35-5B3D91A8AB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65" y="2592"/>
                  <a:ext cx="54" cy="53"/>
                  <a:chOff x="1412" y="1169"/>
                  <a:chExt cx="69" cy="69"/>
                </a:xfrm>
              </p:grpSpPr>
              <p:sp>
                <p:nvSpPr>
                  <p:cNvPr id="254" name="Oval 1411">
                    <a:extLst>
                      <a:ext uri="{FF2B5EF4-FFF2-40B4-BE49-F238E27FC236}">
                        <a16:creationId xmlns:a16="http://schemas.microsoft.com/office/drawing/2014/main" id="{A70BA3C9-EB74-401A-AC33-7B70CC0108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55" name="Line 1412">
                    <a:extLst>
                      <a:ext uri="{FF2B5EF4-FFF2-40B4-BE49-F238E27FC236}">
                        <a16:creationId xmlns:a16="http://schemas.microsoft.com/office/drawing/2014/main" id="{909B7A85-3801-4E8A-9EB0-9C0A57A9CC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" name="Line 1413">
                    <a:extLst>
                      <a:ext uri="{FF2B5EF4-FFF2-40B4-BE49-F238E27FC236}">
                        <a16:creationId xmlns:a16="http://schemas.microsoft.com/office/drawing/2014/main" id="{AFB1E798-B0C4-4057-8347-FBD568A12F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" name="Group 1414">
                  <a:extLst>
                    <a:ext uri="{FF2B5EF4-FFF2-40B4-BE49-F238E27FC236}">
                      <a16:creationId xmlns:a16="http://schemas.microsoft.com/office/drawing/2014/main" id="{512F0863-117F-4094-8195-2B8A2F67E1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9" y="2592"/>
                  <a:ext cx="54" cy="53"/>
                  <a:chOff x="1412" y="1169"/>
                  <a:chExt cx="69" cy="69"/>
                </a:xfrm>
              </p:grpSpPr>
              <p:sp>
                <p:nvSpPr>
                  <p:cNvPr id="251" name="Oval 1415">
                    <a:extLst>
                      <a:ext uri="{FF2B5EF4-FFF2-40B4-BE49-F238E27FC236}">
                        <a16:creationId xmlns:a16="http://schemas.microsoft.com/office/drawing/2014/main" id="{00922FE9-27F3-40E3-B733-B482E2D049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1169"/>
                    <a:ext cx="69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sv-SE"/>
                  </a:p>
                </p:txBody>
              </p:sp>
              <p:sp>
                <p:nvSpPr>
                  <p:cNvPr id="252" name="Line 1416">
                    <a:extLst>
                      <a:ext uri="{FF2B5EF4-FFF2-40B4-BE49-F238E27FC236}">
                        <a16:creationId xmlns:a16="http://schemas.microsoft.com/office/drawing/2014/main" id="{9E1B51A2-0ACA-4B5A-9539-FDD37D6B88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23" y="1178"/>
                    <a:ext cx="49" cy="4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3" name="Line 1417">
                    <a:extLst>
                      <a:ext uri="{FF2B5EF4-FFF2-40B4-BE49-F238E27FC236}">
                        <a16:creationId xmlns:a16="http://schemas.microsoft.com/office/drawing/2014/main" id="{83CB9FC0-773B-41F1-B718-C0E09491D5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24" y="1180"/>
                    <a:ext cx="46" cy="4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3" name="Group 1418">
                <a:extLst>
                  <a:ext uri="{FF2B5EF4-FFF2-40B4-BE49-F238E27FC236}">
                    <a16:creationId xmlns:a16="http://schemas.microsoft.com/office/drawing/2014/main" id="{4D4E4730-F151-4B92-AE55-38961E9380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2749" y="1684"/>
                <a:ext cx="54" cy="53"/>
                <a:chOff x="1412" y="1169"/>
                <a:chExt cx="69" cy="69"/>
              </a:xfrm>
            </p:grpSpPr>
            <p:sp>
              <p:nvSpPr>
                <p:cNvPr id="246" name="Oval 1419">
                  <a:extLst>
                    <a:ext uri="{FF2B5EF4-FFF2-40B4-BE49-F238E27FC236}">
                      <a16:creationId xmlns:a16="http://schemas.microsoft.com/office/drawing/2014/main" id="{78CA710A-61A5-4B08-AFCE-5039650FE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2" y="1169"/>
                  <a:ext cx="69" cy="6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247" name="Line 1420">
                  <a:extLst>
                    <a:ext uri="{FF2B5EF4-FFF2-40B4-BE49-F238E27FC236}">
                      <a16:creationId xmlns:a16="http://schemas.microsoft.com/office/drawing/2014/main" id="{423131A1-A440-4815-8FFD-F9A4716960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3" y="1178"/>
                  <a:ext cx="49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Line 1421">
                  <a:extLst>
                    <a:ext uri="{FF2B5EF4-FFF2-40B4-BE49-F238E27FC236}">
                      <a16:creationId xmlns:a16="http://schemas.microsoft.com/office/drawing/2014/main" id="{CCE38614-2650-4DEF-8343-C7139C24DF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4" y="118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4" name="Group 1422">
                <a:extLst>
                  <a:ext uri="{FF2B5EF4-FFF2-40B4-BE49-F238E27FC236}">
                    <a16:creationId xmlns:a16="http://schemas.microsoft.com/office/drawing/2014/main" id="{FC6287D5-16C4-4DB1-B3F3-3C126DB51F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2747" y="1897"/>
                <a:ext cx="54" cy="53"/>
                <a:chOff x="1412" y="1169"/>
                <a:chExt cx="69" cy="69"/>
              </a:xfrm>
            </p:grpSpPr>
            <p:sp>
              <p:nvSpPr>
                <p:cNvPr id="243" name="Oval 1423">
                  <a:extLst>
                    <a:ext uri="{FF2B5EF4-FFF2-40B4-BE49-F238E27FC236}">
                      <a16:creationId xmlns:a16="http://schemas.microsoft.com/office/drawing/2014/main" id="{40B346AC-731A-4E68-BB30-8FB2C7A217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2" y="1169"/>
                  <a:ext cx="69" cy="6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244" name="Line 1424">
                  <a:extLst>
                    <a:ext uri="{FF2B5EF4-FFF2-40B4-BE49-F238E27FC236}">
                      <a16:creationId xmlns:a16="http://schemas.microsoft.com/office/drawing/2014/main" id="{A2B446D7-CDE4-4ADF-A42F-0241916348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3" y="1178"/>
                  <a:ext cx="49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" name="Line 1425">
                  <a:extLst>
                    <a:ext uri="{FF2B5EF4-FFF2-40B4-BE49-F238E27FC236}">
                      <a16:creationId xmlns:a16="http://schemas.microsoft.com/office/drawing/2014/main" id="{152FFB4B-4232-4505-B82A-BD3A8914FE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4" y="118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" name="Group 1426">
                <a:extLst>
                  <a:ext uri="{FF2B5EF4-FFF2-40B4-BE49-F238E27FC236}">
                    <a16:creationId xmlns:a16="http://schemas.microsoft.com/office/drawing/2014/main" id="{B22D6330-D558-45AC-A0F5-F1B0A314BD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2610" y="1857"/>
                <a:ext cx="54" cy="53"/>
                <a:chOff x="1412" y="1169"/>
                <a:chExt cx="69" cy="69"/>
              </a:xfrm>
            </p:grpSpPr>
            <p:sp>
              <p:nvSpPr>
                <p:cNvPr id="240" name="Oval 1427">
                  <a:extLst>
                    <a:ext uri="{FF2B5EF4-FFF2-40B4-BE49-F238E27FC236}">
                      <a16:creationId xmlns:a16="http://schemas.microsoft.com/office/drawing/2014/main" id="{58A0A675-132B-4219-BF95-0C27C3336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2" y="1169"/>
                  <a:ext cx="69" cy="6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241" name="Line 1428">
                  <a:extLst>
                    <a:ext uri="{FF2B5EF4-FFF2-40B4-BE49-F238E27FC236}">
                      <a16:creationId xmlns:a16="http://schemas.microsoft.com/office/drawing/2014/main" id="{3521B205-4466-44DC-AFAB-0F6BC130B5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3" y="1178"/>
                  <a:ext cx="49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Line 1429">
                  <a:extLst>
                    <a:ext uri="{FF2B5EF4-FFF2-40B4-BE49-F238E27FC236}">
                      <a16:creationId xmlns:a16="http://schemas.microsoft.com/office/drawing/2014/main" id="{83A08C06-BE9F-459E-8F1F-1028E6032A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4" y="118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6" name="Group 1430">
                <a:extLst>
                  <a:ext uri="{FF2B5EF4-FFF2-40B4-BE49-F238E27FC236}">
                    <a16:creationId xmlns:a16="http://schemas.microsoft.com/office/drawing/2014/main" id="{0672869D-DB62-40D2-9F71-1DB839FC48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2614" y="1684"/>
                <a:ext cx="54" cy="53"/>
                <a:chOff x="1412" y="1169"/>
                <a:chExt cx="69" cy="69"/>
              </a:xfrm>
            </p:grpSpPr>
            <p:sp>
              <p:nvSpPr>
                <p:cNvPr id="237" name="Oval 1431">
                  <a:extLst>
                    <a:ext uri="{FF2B5EF4-FFF2-40B4-BE49-F238E27FC236}">
                      <a16:creationId xmlns:a16="http://schemas.microsoft.com/office/drawing/2014/main" id="{C07CA016-599D-41BC-B09C-49080A9D73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2" y="1169"/>
                  <a:ext cx="69" cy="6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sv-SE"/>
                </a:p>
              </p:txBody>
            </p:sp>
            <p:sp>
              <p:nvSpPr>
                <p:cNvPr id="238" name="Line 1432">
                  <a:extLst>
                    <a:ext uri="{FF2B5EF4-FFF2-40B4-BE49-F238E27FC236}">
                      <a16:creationId xmlns:a16="http://schemas.microsoft.com/office/drawing/2014/main" id="{7E539ED5-B464-4A6B-B3F8-E9C99D1C76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23" y="1178"/>
                  <a:ext cx="49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Line 1433">
                  <a:extLst>
                    <a:ext uri="{FF2B5EF4-FFF2-40B4-BE49-F238E27FC236}">
                      <a16:creationId xmlns:a16="http://schemas.microsoft.com/office/drawing/2014/main" id="{403B2A29-A44A-4FC2-AF95-9BBA55B07B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4" y="1180"/>
                  <a:ext cx="46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3" name="Group 1434">
              <a:extLst>
                <a:ext uri="{FF2B5EF4-FFF2-40B4-BE49-F238E27FC236}">
                  <a16:creationId xmlns:a16="http://schemas.microsoft.com/office/drawing/2014/main" id="{EF1E61C9-B7F8-4BDF-984A-3FCE9276CD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" y="1709"/>
              <a:ext cx="2280" cy="662"/>
              <a:chOff x="499" y="1709"/>
              <a:chExt cx="2280" cy="662"/>
            </a:xfrm>
          </p:grpSpPr>
          <p:sp>
            <p:nvSpPr>
              <p:cNvPr id="184" name="Line 1435">
                <a:extLst>
                  <a:ext uri="{FF2B5EF4-FFF2-40B4-BE49-F238E27FC236}">
                    <a16:creationId xmlns:a16="http://schemas.microsoft.com/office/drawing/2014/main" id="{225C19FF-F2BE-4CC3-914C-2987D151E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" y="2131"/>
                <a:ext cx="2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85" name="Line 1436">
                <a:extLst>
                  <a:ext uri="{FF2B5EF4-FFF2-40B4-BE49-F238E27FC236}">
                    <a16:creationId xmlns:a16="http://schemas.microsoft.com/office/drawing/2014/main" id="{18223020-8D77-49FB-83D1-A0296EF9C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7" y="2131"/>
                <a:ext cx="27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86" name="Line 1437">
                <a:extLst>
                  <a:ext uri="{FF2B5EF4-FFF2-40B4-BE49-F238E27FC236}">
                    <a16:creationId xmlns:a16="http://schemas.microsoft.com/office/drawing/2014/main" id="{35BD8B36-00C9-4CAB-9702-E9EFE1CE87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3" y="2132"/>
                <a:ext cx="2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87" name="Line 1438">
                <a:extLst>
                  <a:ext uri="{FF2B5EF4-FFF2-40B4-BE49-F238E27FC236}">
                    <a16:creationId xmlns:a16="http://schemas.microsoft.com/office/drawing/2014/main" id="{44180EF7-689E-4E0C-933F-6F8434DF7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2" y="2132"/>
                <a:ext cx="2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88" name="Line 1439">
                <a:extLst>
                  <a:ext uri="{FF2B5EF4-FFF2-40B4-BE49-F238E27FC236}">
                    <a16:creationId xmlns:a16="http://schemas.microsoft.com/office/drawing/2014/main" id="{93A9FF47-5D60-4D4A-8538-1653EF9E3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8" y="2131"/>
                <a:ext cx="2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89" name="Line 1440">
                <a:extLst>
                  <a:ext uri="{FF2B5EF4-FFF2-40B4-BE49-F238E27FC236}">
                    <a16:creationId xmlns:a16="http://schemas.microsoft.com/office/drawing/2014/main" id="{387D9105-AB10-48B7-8129-A832B86633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4" y="2129"/>
                <a:ext cx="2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90" name="Line 1441">
                <a:extLst>
                  <a:ext uri="{FF2B5EF4-FFF2-40B4-BE49-F238E27FC236}">
                    <a16:creationId xmlns:a16="http://schemas.microsoft.com/office/drawing/2014/main" id="{1683164F-5720-4277-98DC-DC642DDCA4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" y="1752"/>
                <a:ext cx="0" cy="1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91" name="Line 1442">
                <a:extLst>
                  <a:ext uri="{FF2B5EF4-FFF2-40B4-BE49-F238E27FC236}">
                    <a16:creationId xmlns:a16="http://schemas.microsoft.com/office/drawing/2014/main" id="{060D98AE-1330-4B1D-8B8F-09F79AA84B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2" y="2131"/>
                <a:ext cx="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92" name="Line 1443">
                <a:extLst>
                  <a:ext uri="{FF2B5EF4-FFF2-40B4-BE49-F238E27FC236}">
                    <a16:creationId xmlns:a16="http://schemas.microsoft.com/office/drawing/2014/main" id="{864D4049-9514-4CF8-80E4-A7C2EF9CC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" y="1906"/>
                <a:ext cx="0" cy="2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93" name="Line 1444">
                <a:extLst>
                  <a:ext uri="{FF2B5EF4-FFF2-40B4-BE49-F238E27FC236}">
                    <a16:creationId xmlns:a16="http://schemas.microsoft.com/office/drawing/2014/main" id="{F736D64B-2555-41F6-9438-92862D433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" y="1903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grpSp>
            <p:nvGrpSpPr>
              <p:cNvPr id="194" name="Group 1445">
                <a:extLst>
                  <a:ext uri="{FF2B5EF4-FFF2-40B4-BE49-F238E27FC236}">
                    <a16:creationId xmlns:a16="http://schemas.microsoft.com/office/drawing/2014/main" id="{6E75D207-7251-49F9-9586-32E585F4CF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9" y="1884"/>
                <a:ext cx="27" cy="262"/>
                <a:chOff x="959" y="1884"/>
                <a:chExt cx="27" cy="262"/>
              </a:xfrm>
            </p:grpSpPr>
            <p:sp>
              <p:nvSpPr>
                <p:cNvPr id="223" name="Line 1446">
                  <a:extLst>
                    <a:ext uri="{FF2B5EF4-FFF2-40B4-BE49-F238E27FC236}">
                      <a16:creationId xmlns:a16="http://schemas.microsoft.com/office/drawing/2014/main" id="{C229DDD6-85CC-4E6F-80B2-B7E1961C30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4" y="1884"/>
                  <a:ext cx="0" cy="2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18000" bIns="10800"/>
                <a:lstStyle/>
                <a:p>
                  <a:endParaRPr lang="en-US"/>
                </a:p>
              </p:txBody>
            </p:sp>
            <p:sp>
              <p:nvSpPr>
                <p:cNvPr id="224" name="Oval 1447">
                  <a:extLst>
                    <a:ext uri="{FF2B5EF4-FFF2-40B4-BE49-F238E27FC236}">
                      <a16:creationId xmlns:a16="http://schemas.microsoft.com/office/drawing/2014/main" id="{B8B4353C-A685-4498-8EB9-A92DF7055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9" y="2119"/>
                  <a:ext cx="27" cy="27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tIns="0" rIns="18000" bIns="10800" anchor="ctr"/>
                <a:lstStyle/>
                <a:p>
                  <a:endParaRPr lang="sv-SE"/>
                </a:p>
              </p:txBody>
            </p:sp>
          </p:grpSp>
          <p:sp>
            <p:nvSpPr>
              <p:cNvPr id="195" name="Line 1448">
                <a:extLst>
                  <a:ext uri="{FF2B5EF4-FFF2-40B4-BE49-F238E27FC236}">
                    <a16:creationId xmlns:a16="http://schemas.microsoft.com/office/drawing/2014/main" id="{D827C138-A880-4689-B256-62A65AE9E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7" y="1884"/>
                <a:ext cx="0" cy="2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96" name="Oval 1449">
                <a:extLst>
                  <a:ext uri="{FF2B5EF4-FFF2-40B4-BE49-F238E27FC236}">
                    <a16:creationId xmlns:a16="http://schemas.microsoft.com/office/drawing/2014/main" id="{F86C2FCF-A7A5-4BDA-9408-0729B81B8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" y="21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18000" bIns="10800" anchor="ctr"/>
              <a:lstStyle/>
              <a:p>
                <a:endParaRPr lang="sv-SE"/>
              </a:p>
            </p:txBody>
          </p:sp>
          <p:sp>
            <p:nvSpPr>
              <p:cNvPr id="197" name="Line 1450">
                <a:extLst>
                  <a:ext uri="{FF2B5EF4-FFF2-40B4-BE49-F238E27FC236}">
                    <a16:creationId xmlns:a16="http://schemas.microsoft.com/office/drawing/2014/main" id="{5DF9B434-25E4-43B7-B5B5-73776E52E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7" y="2095"/>
                <a:ext cx="36" cy="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198" name="Oval 1451">
                <a:extLst>
                  <a:ext uri="{FF2B5EF4-FFF2-40B4-BE49-F238E27FC236}">
                    <a16:creationId xmlns:a16="http://schemas.microsoft.com/office/drawing/2014/main" id="{BDA1FE6C-0EDD-4A3F-A27B-3E9750D21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117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18000" bIns="10800" anchor="ctr"/>
              <a:lstStyle/>
              <a:p>
                <a:endParaRPr lang="sv-SE"/>
              </a:p>
            </p:txBody>
          </p:sp>
          <p:sp>
            <p:nvSpPr>
              <p:cNvPr id="199" name="Oval 1452">
                <a:extLst>
                  <a:ext uri="{FF2B5EF4-FFF2-40B4-BE49-F238E27FC236}">
                    <a16:creationId xmlns:a16="http://schemas.microsoft.com/office/drawing/2014/main" id="{8EF6ABFE-739F-409C-88FA-2A71BB4FB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0" y="2118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18000" bIns="10800" anchor="ctr"/>
              <a:lstStyle/>
              <a:p>
                <a:endParaRPr lang="sv-SE"/>
              </a:p>
            </p:txBody>
          </p:sp>
          <p:sp>
            <p:nvSpPr>
              <p:cNvPr id="200" name="Line 1453">
                <a:extLst>
                  <a:ext uri="{FF2B5EF4-FFF2-40B4-BE49-F238E27FC236}">
                    <a16:creationId xmlns:a16="http://schemas.microsoft.com/office/drawing/2014/main" id="{CF181B47-DF1F-42AA-BB87-66EAD7912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45" y="2106"/>
                <a:ext cx="27" cy="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1" name="Line 1454">
                <a:extLst>
                  <a:ext uri="{FF2B5EF4-FFF2-40B4-BE49-F238E27FC236}">
                    <a16:creationId xmlns:a16="http://schemas.microsoft.com/office/drawing/2014/main" id="{18B771E9-78AD-4C5C-B382-C189513FD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3" y="1934"/>
                <a:ext cx="0" cy="1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2" name="Line 1455">
                <a:extLst>
                  <a:ext uri="{FF2B5EF4-FFF2-40B4-BE49-F238E27FC236}">
                    <a16:creationId xmlns:a16="http://schemas.microsoft.com/office/drawing/2014/main" id="{6008D1C0-7445-4A5B-8065-E19A0ECD3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52" y="1933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3" name="Line 1456">
                <a:extLst>
                  <a:ext uri="{FF2B5EF4-FFF2-40B4-BE49-F238E27FC236}">
                    <a16:creationId xmlns:a16="http://schemas.microsoft.com/office/drawing/2014/main" id="{7BE3735C-04E9-49AA-85FF-B9110AF55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0" y="1883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4" name="Line 1457">
                <a:extLst>
                  <a:ext uri="{FF2B5EF4-FFF2-40B4-BE49-F238E27FC236}">
                    <a16:creationId xmlns:a16="http://schemas.microsoft.com/office/drawing/2014/main" id="{943E9D21-6EA1-4790-B240-9E0F835CC9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74" y="2104"/>
                <a:ext cx="27" cy="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5" name="Line 1458">
                <a:extLst>
                  <a:ext uri="{FF2B5EF4-FFF2-40B4-BE49-F238E27FC236}">
                    <a16:creationId xmlns:a16="http://schemas.microsoft.com/office/drawing/2014/main" id="{BADE8EAA-126D-48DF-AC6B-414CF3443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2" y="1933"/>
                <a:ext cx="0" cy="1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6" name="Line 1459">
                <a:extLst>
                  <a:ext uri="{FF2B5EF4-FFF2-40B4-BE49-F238E27FC236}">
                    <a16:creationId xmlns:a16="http://schemas.microsoft.com/office/drawing/2014/main" id="{56D1C6FC-BFB7-4E09-BD84-B56A1F412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2" y="1931"/>
                <a:ext cx="1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7" name="Line 1460">
                <a:extLst>
                  <a:ext uri="{FF2B5EF4-FFF2-40B4-BE49-F238E27FC236}">
                    <a16:creationId xmlns:a16="http://schemas.microsoft.com/office/drawing/2014/main" id="{44896865-2C4B-4B0C-9CD9-CD663716D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4" y="188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8" name="Line 1461">
                <a:extLst>
                  <a:ext uri="{FF2B5EF4-FFF2-40B4-BE49-F238E27FC236}">
                    <a16:creationId xmlns:a16="http://schemas.microsoft.com/office/drawing/2014/main" id="{924FEC07-9A92-4B9A-992C-ECCC923FD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2" y="2093"/>
                <a:ext cx="36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09" name="Line 1462">
                <a:extLst>
                  <a:ext uri="{FF2B5EF4-FFF2-40B4-BE49-F238E27FC236}">
                    <a16:creationId xmlns:a16="http://schemas.microsoft.com/office/drawing/2014/main" id="{4482BF48-C449-453D-8AF3-156CD1CF0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7" y="2093"/>
                <a:ext cx="2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0" name="Line 1463">
                <a:extLst>
                  <a:ext uri="{FF2B5EF4-FFF2-40B4-BE49-F238E27FC236}">
                    <a16:creationId xmlns:a16="http://schemas.microsoft.com/office/drawing/2014/main" id="{3E1A657C-856F-456D-B8D6-6E9BF1F83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71" y="2094"/>
                <a:ext cx="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1" name="Line 1464">
                <a:extLst>
                  <a:ext uri="{FF2B5EF4-FFF2-40B4-BE49-F238E27FC236}">
                    <a16:creationId xmlns:a16="http://schemas.microsoft.com/office/drawing/2014/main" id="{FD80C3DB-D45F-4911-9CCE-DF3C6D99F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1882"/>
                <a:ext cx="0" cy="2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2" name="Line 1465">
                <a:extLst>
                  <a:ext uri="{FF2B5EF4-FFF2-40B4-BE49-F238E27FC236}">
                    <a16:creationId xmlns:a16="http://schemas.microsoft.com/office/drawing/2014/main" id="{BF38E9C0-DD3F-422C-AC46-051AA75FC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2" y="1963"/>
                <a:ext cx="0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3" name="Line 1466">
                <a:extLst>
                  <a:ext uri="{FF2B5EF4-FFF2-40B4-BE49-F238E27FC236}">
                    <a16:creationId xmlns:a16="http://schemas.microsoft.com/office/drawing/2014/main" id="{1A390B20-CA31-419F-9064-1091DA1FA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2" y="1958"/>
                <a:ext cx="1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4" name="Line 1467">
                <a:extLst>
                  <a:ext uri="{FF2B5EF4-FFF2-40B4-BE49-F238E27FC236}">
                    <a16:creationId xmlns:a16="http://schemas.microsoft.com/office/drawing/2014/main" id="{041EA0A7-512F-4B24-85DF-727F097605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2" y="1879"/>
                <a:ext cx="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5" name="Line 1468">
                <a:extLst>
                  <a:ext uri="{FF2B5EF4-FFF2-40B4-BE49-F238E27FC236}">
                    <a16:creationId xmlns:a16="http://schemas.microsoft.com/office/drawing/2014/main" id="{DF88959A-6187-4AF6-A714-4F5873AC58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0" y="1915"/>
                <a:ext cx="0" cy="1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6" name="Line 1469">
                <a:extLst>
                  <a:ext uri="{FF2B5EF4-FFF2-40B4-BE49-F238E27FC236}">
                    <a16:creationId xmlns:a16="http://schemas.microsoft.com/office/drawing/2014/main" id="{EF859E0D-5CF2-4570-ACE1-FDE54258C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38" y="1738"/>
                <a:ext cx="0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7" name="Line 1470">
                <a:extLst>
                  <a:ext uri="{FF2B5EF4-FFF2-40B4-BE49-F238E27FC236}">
                    <a16:creationId xmlns:a16="http://schemas.microsoft.com/office/drawing/2014/main" id="{528FFC7F-EED2-4AC1-86AA-EEA62A6C7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9" y="1709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8" name="Line 1471">
                <a:extLst>
                  <a:ext uri="{FF2B5EF4-FFF2-40B4-BE49-F238E27FC236}">
                    <a16:creationId xmlns:a16="http://schemas.microsoft.com/office/drawing/2014/main" id="{6AED26FA-DC5A-4931-B565-AA0AA81B2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77" y="1740"/>
                <a:ext cx="2" cy="1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19" name="Line 1472">
                <a:extLst>
                  <a:ext uri="{FF2B5EF4-FFF2-40B4-BE49-F238E27FC236}">
                    <a16:creationId xmlns:a16="http://schemas.microsoft.com/office/drawing/2014/main" id="{84AC6060-4DA8-43E1-9659-656FA4FC7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2" y="2131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20" name="Line 1473">
                <a:extLst>
                  <a:ext uri="{FF2B5EF4-FFF2-40B4-BE49-F238E27FC236}">
                    <a16:creationId xmlns:a16="http://schemas.microsoft.com/office/drawing/2014/main" id="{95B17DB1-0FB4-45B0-B17C-AC8D67D8C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9" y="2129"/>
                <a:ext cx="0" cy="2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21" name="Line 1474">
                <a:extLst>
                  <a:ext uri="{FF2B5EF4-FFF2-40B4-BE49-F238E27FC236}">
                    <a16:creationId xmlns:a16="http://schemas.microsoft.com/office/drawing/2014/main" id="{87AA7691-E622-4EDD-A57D-E4D170090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9" y="2369"/>
                <a:ext cx="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  <p:sp>
            <p:nvSpPr>
              <p:cNvPr id="222" name="Line 1475">
                <a:extLst>
                  <a:ext uri="{FF2B5EF4-FFF2-40B4-BE49-F238E27FC236}">
                    <a16:creationId xmlns:a16="http://schemas.microsoft.com/office/drawing/2014/main" id="{952FD041-6CA9-4EE1-8780-6505CA15E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64" y="2342"/>
                <a:ext cx="2" cy="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18000" bIns="10800"/>
              <a:lstStyle/>
              <a:p>
                <a:endParaRPr lang="en-US"/>
              </a:p>
            </p:txBody>
          </p:sp>
        </p:grpSp>
      </p:grpSp>
      <p:grpSp>
        <p:nvGrpSpPr>
          <p:cNvPr id="309" name="Group 1511">
            <a:extLst>
              <a:ext uri="{FF2B5EF4-FFF2-40B4-BE49-F238E27FC236}">
                <a16:creationId xmlns:a16="http://schemas.microsoft.com/office/drawing/2014/main" id="{FEC72E40-8600-485F-BFFE-AAE559EC7342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06675"/>
            <a:ext cx="4859338" cy="1546225"/>
            <a:chOff x="336" y="1642"/>
            <a:chExt cx="3061" cy="974"/>
          </a:xfrm>
        </p:grpSpPr>
        <p:sp>
          <p:nvSpPr>
            <p:cNvPr id="310" name="Oval 1477">
              <a:extLst>
                <a:ext uri="{FF2B5EF4-FFF2-40B4-BE49-F238E27FC236}">
                  <a16:creationId xmlns:a16="http://schemas.microsoft.com/office/drawing/2014/main" id="{F94BAEC4-17DA-40F8-BA90-84AF06EDE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1651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1" name="Oval 1478">
              <a:extLst>
                <a:ext uri="{FF2B5EF4-FFF2-40B4-BE49-F238E27FC236}">
                  <a16:creationId xmlns:a16="http://schemas.microsoft.com/office/drawing/2014/main" id="{97323DF7-97BB-4960-8B74-979EFD1F8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646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2" name="Oval 1479">
              <a:extLst>
                <a:ext uri="{FF2B5EF4-FFF2-40B4-BE49-F238E27FC236}">
                  <a16:creationId xmlns:a16="http://schemas.microsoft.com/office/drawing/2014/main" id="{A52AC656-2976-498B-9F80-9C32FA2E4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8" y="1645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3" name="Oval 1480">
              <a:extLst>
                <a:ext uri="{FF2B5EF4-FFF2-40B4-BE49-F238E27FC236}">
                  <a16:creationId xmlns:a16="http://schemas.microsoft.com/office/drawing/2014/main" id="{192978BE-201B-4D16-94A1-5E519497E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1" y="1646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4" name="Oval 1481">
              <a:extLst>
                <a:ext uri="{FF2B5EF4-FFF2-40B4-BE49-F238E27FC236}">
                  <a16:creationId xmlns:a16="http://schemas.microsoft.com/office/drawing/2014/main" id="{8D02F5DB-8014-40CA-AFE9-EFCAF0A64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" y="1646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5" name="Oval 1482">
              <a:extLst>
                <a:ext uri="{FF2B5EF4-FFF2-40B4-BE49-F238E27FC236}">
                  <a16:creationId xmlns:a16="http://schemas.microsoft.com/office/drawing/2014/main" id="{62F6E99E-0A81-4BAC-82CA-65072A574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3" y="1643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6" name="Oval 1483">
              <a:extLst>
                <a:ext uri="{FF2B5EF4-FFF2-40B4-BE49-F238E27FC236}">
                  <a16:creationId xmlns:a16="http://schemas.microsoft.com/office/drawing/2014/main" id="{1C74399C-3FC4-4596-9103-0943F62D7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" y="1664"/>
              <a:ext cx="93" cy="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7" name="Oval 1484">
              <a:extLst>
                <a:ext uri="{FF2B5EF4-FFF2-40B4-BE49-F238E27FC236}">
                  <a16:creationId xmlns:a16="http://schemas.microsoft.com/office/drawing/2014/main" id="{23EE7F36-925A-4656-88F9-AF40AC116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1666"/>
              <a:ext cx="93" cy="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8" name="Oval 1485">
              <a:extLst>
                <a:ext uri="{FF2B5EF4-FFF2-40B4-BE49-F238E27FC236}">
                  <a16:creationId xmlns:a16="http://schemas.microsoft.com/office/drawing/2014/main" id="{EC79D237-7B46-4CAA-94D5-FD79807BD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" y="1838"/>
              <a:ext cx="93" cy="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19" name="Oval 1490">
              <a:extLst>
                <a:ext uri="{FF2B5EF4-FFF2-40B4-BE49-F238E27FC236}">
                  <a16:creationId xmlns:a16="http://schemas.microsoft.com/office/drawing/2014/main" id="{BCF9FC97-BFF5-4944-902D-55FD02F4C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2350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0" name="Oval 1491">
              <a:extLst>
                <a:ext uri="{FF2B5EF4-FFF2-40B4-BE49-F238E27FC236}">
                  <a16:creationId xmlns:a16="http://schemas.microsoft.com/office/drawing/2014/main" id="{D99DC4C2-77D4-427B-BA01-821E77A96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7" y="2340"/>
              <a:ext cx="140" cy="266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1" name="Oval 1495">
              <a:extLst>
                <a:ext uri="{FF2B5EF4-FFF2-40B4-BE49-F238E27FC236}">
                  <a16:creationId xmlns:a16="http://schemas.microsoft.com/office/drawing/2014/main" id="{59864BD3-8B88-4E7C-923B-0912ABAC0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642"/>
              <a:ext cx="93" cy="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2" name="Oval 1496">
              <a:extLst>
                <a:ext uri="{FF2B5EF4-FFF2-40B4-BE49-F238E27FC236}">
                  <a16:creationId xmlns:a16="http://schemas.microsoft.com/office/drawing/2014/main" id="{5C34105B-C8C7-49B9-BFFF-22D3D59F3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1643"/>
              <a:ext cx="93" cy="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3" name="Oval 1499">
              <a:extLst>
                <a:ext uri="{FF2B5EF4-FFF2-40B4-BE49-F238E27FC236}">
                  <a16:creationId xmlns:a16="http://schemas.microsoft.com/office/drawing/2014/main" id="{29053A42-EA68-4540-826F-338884F74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086"/>
              <a:ext cx="93" cy="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324" name="Group 1501">
            <a:extLst>
              <a:ext uri="{FF2B5EF4-FFF2-40B4-BE49-F238E27FC236}">
                <a16:creationId xmlns:a16="http://schemas.microsoft.com/office/drawing/2014/main" id="{30B36A0B-178F-45C2-89A1-9926356FB49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611438"/>
            <a:ext cx="4737100" cy="1982787"/>
            <a:chOff x="476" y="1645"/>
            <a:chExt cx="2984" cy="1249"/>
          </a:xfrm>
        </p:grpSpPr>
        <p:sp>
          <p:nvSpPr>
            <p:cNvPr id="325" name="Oval 1502">
              <a:extLst>
                <a:ext uri="{FF2B5EF4-FFF2-40B4-BE49-F238E27FC236}">
                  <a16:creationId xmlns:a16="http://schemas.microsoft.com/office/drawing/2014/main" id="{607E1130-B3CC-46A3-ADA8-E7DE55F26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" y="2530"/>
              <a:ext cx="696" cy="115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6" name="Oval 1503">
              <a:extLst>
                <a:ext uri="{FF2B5EF4-FFF2-40B4-BE49-F238E27FC236}">
                  <a16:creationId xmlns:a16="http://schemas.microsoft.com/office/drawing/2014/main" id="{04DC8619-8650-45D9-A7A3-86F7781EB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439"/>
              <a:ext cx="682" cy="82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7" name="Oval 1504">
              <a:extLst>
                <a:ext uri="{FF2B5EF4-FFF2-40B4-BE49-F238E27FC236}">
                  <a16:creationId xmlns:a16="http://schemas.microsoft.com/office/drawing/2014/main" id="{F67552AB-9898-44E0-AFD1-9702B0CD4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2309"/>
              <a:ext cx="682" cy="115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8" name="Oval 1505">
              <a:extLst>
                <a:ext uri="{FF2B5EF4-FFF2-40B4-BE49-F238E27FC236}">
                  <a16:creationId xmlns:a16="http://schemas.microsoft.com/office/drawing/2014/main" id="{45140957-377D-4628-9769-33C0766C6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2351"/>
              <a:ext cx="148" cy="271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29" name="Oval 1506">
              <a:extLst>
                <a:ext uri="{FF2B5EF4-FFF2-40B4-BE49-F238E27FC236}">
                  <a16:creationId xmlns:a16="http://schemas.microsoft.com/office/drawing/2014/main" id="{14848D0D-644E-48E8-B8C6-5DF295E31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2267"/>
              <a:ext cx="839" cy="567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30" name="Oval 1507">
              <a:extLst>
                <a:ext uri="{FF2B5EF4-FFF2-40B4-BE49-F238E27FC236}">
                  <a16:creationId xmlns:a16="http://schemas.microsoft.com/office/drawing/2014/main" id="{DCB1EEB8-BDBD-48BE-8250-9965C635A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062"/>
              <a:ext cx="1828" cy="130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31" name="Oval 1508">
              <a:extLst>
                <a:ext uri="{FF2B5EF4-FFF2-40B4-BE49-F238E27FC236}">
                  <a16:creationId xmlns:a16="http://schemas.microsoft.com/office/drawing/2014/main" id="{B5E4B988-ED03-4D33-9EB5-19AFE3449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" y="1813"/>
              <a:ext cx="801" cy="421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32" name="Oval 1509">
              <a:extLst>
                <a:ext uri="{FF2B5EF4-FFF2-40B4-BE49-F238E27FC236}">
                  <a16:creationId xmlns:a16="http://schemas.microsoft.com/office/drawing/2014/main" id="{60DFE7EC-C9A8-4EE7-81ED-493889DF0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328"/>
              <a:ext cx="271" cy="566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33" name="Oval 1510">
              <a:extLst>
                <a:ext uri="{FF2B5EF4-FFF2-40B4-BE49-F238E27FC236}">
                  <a16:creationId xmlns:a16="http://schemas.microsoft.com/office/drawing/2014/main" id="{32F8067D-DD33-42E5-96FF-8254CC344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645"/>
              <a:ext cx="269" cy="553"/>
            </a:xfrm>
            <a:prstGeom prst="ellips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141858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4DBC09A-DA37-48D2-B378-D87D56B0E6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0C4B9D"/>
                </a:solidFill>
              </a:rPr>
              <a:t>KNX/DALI – </a:t>
            </a:r>
            <a:r>
              <a:rPr lang="en-GB" sz="2000" b="1" dirty="0" err="1">
                <a:solidFill>
                  <a:srgbClr val="0C4B9D"/>
                </a:solidFill>
              </a:rPr>
              <a:t>installationsexempel</a:t>
            </a:r>
            <a:endParaRPr lang="sv-S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  <p:pic>
        <p:nvPicPr>
          <p:cNvPr id="4" name="Picture 23" descr="Bild 2">
            <a:extLst>
              <a:ext uri="{FF2B5EF4-FFF2-40B4-BE49-F238E27FC236}">
                <a16:creationId xmlns:a16="http://schemas.microsoft.com/office/drawing/2014/main" id="{6ECB712C-F1E3-42CE-842A-C83073AE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2076450"/>
            <a:ext cx="89249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58">
            <a:extLst>
              <a:ext uri="{FF2B5EF4-FFF2-40B4-BE49-F238E27FC236}">
                <a16:creationId xmlns:a16="http://schemas.microsoft.com/office/drawing/2014/main" id="{1B72BEF5-42AE-4B35-ABB8-FA98180E4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3325"/>
            <a:ext cx="2792412" cy="7223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0" hangingPunct="0">
              <a:buSzPct val="105000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46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anslutna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driftdon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 eaLnBrk="0" hangingPunct="0">
              <a:buSzPct val="105000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11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individuellt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styrda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pPr eaLnBrk="0" hangingPunct="0">
              <a:buSzPct val="105000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10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st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grupper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Gotham Book" pitchFamily="50" charset="0"/>
                <a:cs typeface="Gotham Book" pitchFamily="50" charset="0"/>
              </a:rPr>
              <a:t>använda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54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248C05-9B0F-4B22-B55B-AD58774E1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Vad kan man mer göra med KNX?</a:t>
            </a:r>
            <a:endParaRPr lang="en-US" sz="2000" b="1" dirty="0">
              <a:solidFill>
                <a:srgbClr val="0C4B9D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41841F5-7F92-4B7F-84C1-0A677FC878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4"/>
          <a:stretch/>
        </p:blipFill>
        <p:spPr>
          <a:xfrm>
            <a:off x="5999299" y="1445303"/>
            <a:ext cx="3144701" cy="48245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D6ECFF-2AD7-490A-AC21-469FDA6C7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23" y="1877351"/>
            <a:ext cx="5184576" cy="33842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sv-SE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Solskydd</a:t>
            </a:r>
            <a:endParaRPr lang="en-US" sz="1600" b="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v-SE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Audio/Video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Mätning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/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loggning</a:t>
            </a:r>
            <a:endParaRPr lang="en-US" sz="1600" b="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Tidsstyrning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/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Tidgivning</a:t>
            </a:r>
            <a:endParaRPr lang="en-US" sz="1600" b="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Styrning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,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reglering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och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övervakning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av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klimat</a:t>
            </a:r>
            <a:endParaRPr lang="en-US" sz="1600" b="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Samverka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med BMS-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och</a:t>
            </a: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säkerhetssystem</a:t>
            </a:r>
            <a:endParaRPr lang="en-US" sz="1600" b="0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Med </a:t>
            </a:r>
            <a:r>
              <a:rPr lang="en-US" sz="1600" b="0" dirty="0" err="1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mera</a:t>
            </a:r>
            <a:r>
              <a:rPr lang="en-US" sz="2000" b="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55037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2A4191D-3C1B-4806-828E-C2FA34756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Innehåll KNX Installatörshandboken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E7C232-A6FE-45A9-A18D-908EC2DFE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DE3ABAA-D2D8-4140-85DD-F2F3B0C6C655}"/>
              </a:ext>
            </a:extLst>
          </p:cNvPr>
          <p:cNvSpPr txBox="1">
            <a:spLocks/>
          </p:cNvSpPr>
          <p:nvPr/>
        </p:nvSpPr>
        <p:spPr>
          <a:xfrm>
            <a:off x="899593" y="2165384"/>
            <a:ext cx="4786577" cy="39589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Wingdings" pitchFamily="2" charset="2"/>
              <a:buChar char="§"/>
              <a:defRPr sz="2600" b="1">
                <a:solidFill>
                  <a:srgbClr val="3692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Char char="•"/>
              <a:defRPr sz="2200">
                <a:solidFill>
                  <a:srgbClr val="0C4B9D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2400">
                <a:solidFill>
                  <a:srgbClr val="0C4B9D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400" i="1">
                <a:solidFill>
                  <a:srgbClr val="0C4B9D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Vad är KNX?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Varför använda KNX?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Programvaror, utbildning och </a:t>
            </a:r>
            <a:br>
              <a:rPr lang="sv-SE" sz="1600" b="0" kern="0" dirty="0">
                <a:latin typeface="Gotham Book" pitchFamily="50" charset="0"/>
                <a:cs typeface="Gotham Book" pitchFamily="50" charset="0"/>
              </a:rPr>
            </a:b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utbildningspaket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Planering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Installation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Programmering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 err="1">
                <a:latin typeface="Gotham Book" pitchFamily="50" charset="0"/>
                <a:cs typeface="Gotham Book" pitchFamily="50" charset="0"/>
              </a:rPr>
              <a:t>Drifttagning</a:t>
            </a:r>
            <a:endParaRPr lang="sv-SE" sz="1600" b="0" kern="0" dirty="0">
              <a:latin typeface="Gotham Book" pitchFamily="50" charset="0"/>
              <a:cs typeface="Gotham Book" pitchFamily="50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Egenkontroll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Dokumentation / Överlämnande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Ordlista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Vill du veta mer?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1600" b="0" kern="0" dirty="0">
                <a:latin typeface="Gotham Book" pitchFamily="50" charset="0"/>
                <a:cs typeface="Gotham Book" pitchFamily="50" charset="0"/>
              </a:rPr>
              <a:t>Bilagor</a:t>
            </a:r>
          </a:p>
        </p:txBody>
      </p:sp>
      <p:pic>
        <p:nvPicPr>
          <p:cNvPr id="5" name="Bildobjekt 4" descr="Guideline_for_consultans_SE_cover_print.pdf - Adobe Acrobat Reader DC">
            <a:extLst>
              <a:ext uri="{FF2B5EF4-FFF2-40B4-BE49-F238E27FC236}">
                <a16:creationId xmlns:a16="http://schemas.microsoft.com/office/drawing/2014/main" id="{68B298AC-C113-41F5-B7AF-1F24D8456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4" t="30050" r="7108" b="15350"/>
          <a:stretch/>
        </p:blipFill>
        <p:spPr>
          <a:xfrm rot="462941">
            <a:off x="5786549" y="1738459"/>
            <a:ext cx="2761674" cy="4351728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293530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76883C-7C05-4F3A-B1B2-D87550812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Planering</a:t>
            </a:r>
          </a:p>
        </p:txBody>
      </p:sp>
      <p:pic>
        <p:nvPicPr>
          <p:cNvPr id="4" name="Platshållare för innehåll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DFB9E921-9E91-48F2-93A2-EA7FE6F9A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19477" r="35825" b="4942"/>
          <a:stretch/>
        </p:blipFill>
        <p:spPr>
          <a:xfrm rot="545040">
            <a:off x="3013832" y="1738703"/>
            <a:ext cx="3026759" cy="4253842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10447158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89F1D20-A57D-49A8-8870-4AFF70990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Installation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6529CFEA-198E-4599-A4EA-A857DA6C7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349" r="19288" b="5524"/>
          <a:stretch/>
        </p:blipFill>
        <p:spPr>
          <a:xfrm>
            <a:off x="985778" y="1528185"/>
            <a:ext cx="7314843" cy="4722261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3271493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89F1D20-A57D-49A8-8870-4AFF70990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Installation</a:t>
            </a:r>
          </a:p>
        </p:txBody>
      </p:sp>
      <p:pic>
        <p:nvPicPr>
          <p:cNvPr id="5" name="Bildobjekt 4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6FE53AEB-2548-4972-9332-8FA5A8B1C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9477" r="19288" b="4942"/>
          <a:stretch/>
        </p:blipFill>
        <p:spPr>
          <a:xfrm>
            <a:off x="1000232" y="1565185"/>
            <a:ext cx="7143536" cy="4702094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314967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D320547F-3E53-4B31-975B-B34D919AD0A0}"/>
              </a:ext>
            </a:extLst>
          </p:cNvPr>
          <p:cNvSpPr/>
          <p:nvPr/>
        </p:nvSpPr>
        <p:spPr>
          <a:xfrm>
            <a:off x="990600" y="1453662"/>
            <a:ext cx="7976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>
                <a:solidFill>
                  <a:srgbClr val="369226"/>
                </a:solidFill>
                <a:latin typeface="Calibri" pitchFamily="34" charset="0"/>
              </a:rPr>
              <a:t>1996 – ETS2 lanseras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6EA141-2028-4BE1-8DE8-76CACA53720B}"/>
              </a:ext>
            </a:extLst>
          </p:cNvPr>
          <p:cNvSpPr/>
          <p:nvPr/>
        </p:nvSpPr>
        <p:spPr>
          <a:xfrm>
            <a:off x="990600" y="2575116"/>
            <a:ext cx="75265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På grund av väldigt positivt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mottagande, stor efterfrågan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och utveckling av nya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funktioner släppte EIBA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ETS 2 redan 1996 </a:t>
            </a:r>
          </a:p>
        </p:txBody>
      </p:sp>
      <p:pic>
        <p:nvPicPr>
          <p:cNvPr id="5" name="Picture 3" descr="\\IDAHO\systemd\Software&amp;Specs EIBA\ETS2\Pictures\ETS2_V1_1_Diskette.JPG">
            <a:extLst>
              <a:ext uri="{FF2B5EF4-FFF2-40B4-BE49-F238E27FC236}">
                <a16:creationId xmlns:a16="http://schemas.microsoft.com/office/drawing/2014/main" id="{F44E2E2E-9A59-4503-B92C-F23AA1C8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48"/>
          <a:stretch>
            <a:fillRect/>
          </a:stretch>
        </p:blipFill>
        <p:spPr bwMode="auto">
          <a:xfrm>
            <a:off x="5514702" y="1988840"/>
            <a:ext cx="2861533" cy="30999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DA16F2C-2445-4631-9392-50B642A68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6209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89F1D20-A57D-49A8-8870-4AFF70990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Installation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1EDB4B10-5D00-4F26-B5A2-AC7E69B8E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9477" r="19288" b="4942"/>
          <a:stretch/>
        </p:blipFill>
        <p:spPr>
          <a:xfrm>
            <a:off x="998081" y="1562710"/>
            <a:ext cx="7147837" cy="4704925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1827900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CA030A2-C8C7-4C74-A658-75FC0AE1A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Installation – bilaga Kabeldragning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1160226C-1412-4920-A8BC-5E3FEEF4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5" t="31105" r="20075" b="15116"/>
          <a:stretch/>
        </p:blipFill>
        <p:spPr>
          <a:xfrm rot="5400000">
            <a:off x="2191822" y="1153301"/>
            <a:ext cx="4760352" cy="55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69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5260D9E-AFCA-49B8-B8FF-14F4D065EB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Programmering - körschema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E8BB213A-B670-40BD-8651-CB0C174A8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1" t="19477" r="19289" b="44700"/>
          <a:stretch/>
        </p:blipFill>
        <p:spPr>
          <a:xfrm rot="438689">
            <a:off x="2310302" y="1943086"/>
            <a:ext cx="5295030" cy="3820376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3413689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68C0246-ABE8-476C-B178-7A806AD27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Programmering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A91526B9-9732-4550-8F2A-AE698FF21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9477" r="19288" b="4942"/>
          <a:stretch/>
        </p:blipFill>
        <p:spPr>
          <a:xfrm>
            <a:off x="882071" y="1525395"/>
            <a:ext cx="7150577" cy="4706729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37596875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68C0246-ABE8-476C-B178-7A806AD27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Programmering</a:t>
            </a:r>
          </a:p>
        </p:txBody>
      </p:sp>
      <p:pic>
        <p:nvPicPr>
          <p:cNvPr id="3" name="Bildobjekt 2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D523BE2B-0F84-47BD-825B-38D433CC7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9477" r="19288" b="4942"/>
          <a:stretch/>
        </p:blipFill>
        <p:spPr>
          <a:xfrm>
            <a:off x="986395" y="1544954"/>
            <a:ext cx="7107378" cy="4678293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36261226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1C06D27-89AD-4E8C-880D-C6B08DCF3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Programmering – bilaga Topologi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2A2B22C8-157A-48ED-839B-FDBEA80BD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5291" r="15350" b="12210"/>
          <a:stretch/>
        </p:blipFill>
        <p:spPr>
          <a:xfrm>
            <a:off x="177836" y="1628800"/>
            <a:ext cx="874143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442C5A9-4A6E-484A-947D-DCA444D38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Programmering – bilaga Byggnadsvy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1375386B-406B-4062-8994-4EB8254D5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3837" r="17713" b="13663"/>
          <a:stretch/>
        </p:blipFill>
        <p:spPr>
          <a:xfrm>
            <a:off x="179512" y="1628799"/>
            <a:ext cx="8885451" cy="43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85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A10A233-0DC6-401B-8FD8-A3DA598A3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Programmering – bilaga Gruppadressering</a:t>
            </a:r>
          </a:p>
        </p:txBody>
      </p:sp>
      <p:pic>
        <p:nvPicPr>
          <p:cNvPr id="4" name="Platshållare för innehåll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2CA5A47B-8F75-4304-B90E-F07579C18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3837" r="17713" b="13663"/>
          <a:stretch/>
        </p:blipFill>
        <p:spPr>
          <a:xfrm>
            <a:off x="244135" y="1789696"/>
            <a:ext cx="8664861" cy="42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920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C2D8B21-DFAD-4EBC-ADB8-990F31242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Programmering – bilaga Gruppadressvy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F734FA9B-49DB-4343-8B2B-8295B1A48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5291" r="15351" b="18024"/>
          <a:stretch/>
        </p:blipFill>
        <p:spPr>
          <a:xfrm>
            <a:off x="107504" y="1772816"/>
            <a:ext cx="889206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407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484A234-57A3-4C52-B4A9-D621784508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Drifttagning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B55D8A83-A799-49DB-AE12-9CC2D45A7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4" t="19477" r="19289" b="37451"/>
          <a:stretch/>
        </p:blipFill>
        <p:spPr>
          <a:xfrm rot="559484">
            <a:off x="2229054" y="1955112"/>
            <a:ext cx="4646186" cy="3948863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63781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FFF7A8E3-3163-4A5F-B820-2EB00DE66850}"/>
              </a:ext>
            </a:extLst>
          </p:cNvPr>
          <p:cNvSpPr/>
          <p:nvPr/>
        </p:nvSpPr>
        <p:spPr>
          <a:xfrm>
            <a:off x="990600" y="1453662"/>
            <a:ext cx="7976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1997 – Sammanslagningen börjar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C4D03C-6FF0-448B-8B53-3CCE924E5C25}"/>
              </a:ext>
            </a:extLst>
          </p:cNvPr>
          <p:cNvSpPr/>
          <p:nvPr/>
        </p:nvSpPr>
        <p:spPr>
          <a:xfrm>
            <a:off x="990600" y="2575116"/>
            <a:ext cx="752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buFont typeface="Arial" pitchFamily="34" charset="0"/>
              <a:buChar char="•"/>
            </a:pPr>
            <a:r>
              <a:rPr lang="en-GB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1997 </a:t>
            </a:r>
            <a:r>
              <a:rPr lang="sv-FI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Batibus</a:t>
            </a: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, EHS och EIB jobbar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 en gemensam </a:t>
            </a:r>
            <a:r>
              <a:rPr lang="sv-FI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platform</a:t>
            </a: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.</a:t>
            </a:r>
            <a:endParaRPr lang="en-GB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114300" indent="-114300">
              <a:buFont typeface="Arial" pitchFamily="34" charset="0"/>
              <a:buChar char="•"/>
            </a:pPr>
            <a:endParaRPr lang="en-US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234950" indent="-234950">
              <a:buFont typeface="Arial" pitchFamily="34" charset="0"/>
              <a:buChar char="•"/>
            </a:pPr>
            <a:r>
              <a:rPr lang="en-GB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2001 EIBA </a:t>
            </a:r>
            <a:r>
              <a:rPr lang="en-GB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byter</a:t>
            </a:r>
            <a:r>
              <a:rPr lang="en-GB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till </a:t>
            </a:r>
            <a:r>
              <a:rPr lang="en-GB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övergångs</a:t>
            </a:r>
            <a:r>
              <a:rPr lang="en-GB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-</a:t>
            </a:r>
            <a:br>
              <a:rPr lang="en-GB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en-GB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namnet</a:t>
            </a:r>
            <a:r>
              <a:rPr lang="en-GB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sv-FI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Konnex</a:t>
            </a: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Association och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offentliggör KNX Standarden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med EIB som bas.</a:t>
            </a:r>
            <a:endParaRPr lang="en-GB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EABA64-5647-4D9B-9A1F-A3BCF37F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172"/>
          <a:stretch>
            <a:fillRect/>
          </a:stretch>
        </p:blipFill>
        <p:spPr bwMode="auto">
          <a:xfrm>
            <a:off x="5484079" y="2603301"/>
            <a:ext cx="3659921" cy="2419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8FC317F-0FEF-44C2-9092-58B2523B3F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79088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E9AB638-DDAB-4F20-94D7-0A99E01C54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Egenkontroll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2DC71DA0-146B-43E7-8FC3-C7DCE8B20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9477" r="52362" b="4942"/>
          <a:stretch/>
        </p:blipFill>
        <p:spPr>
          <a:xfrm rot="672544">
            <a:off x="3052330" y="1840063"/>
            <a:ext cx="2938196" cy="4129357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12979333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9F364FF-99B8-4419-BF28-F5F18DBE2E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Egenkontroll - bilaga</a:t>
            </a:r>
          </a:p>
        </p:txBody>
      </p:sp>
      <p:pic>
        <p:nvPicPr>
          <p:cNvPr id="4" name="Bildobjekt 3" descr="Page 54 appendix 12 Control of functions.pdf - Adobe Acrobat Reader DC">
            <a:extLst>
              <a:ext uri="{FF2B5EF4-FFF2-40B4-BE49-F238E27FC236}">
                <a16:creationId xmlns:a16="http://schemas.microsoft.com/office/drawing/2014/main" id="{38F1B7FF-78BC-451D-AF44-C0912D6C7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6570" r="42913" b="2036"/>
          <a:stretch/>
        </p:blipFill>
        <p:spPr>
          <a:xfrm rot="661832">
            <a:off x="2746737" y="1822967"/>
            <a:ext cx="3014602" cy="4220444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19308661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608A16C-E865-40A5-96DF-51B7E228A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Dokumentation / Överlämnande</a:t>
            </a:r>
          </a:p>
        </p:txBody>
      </p:sp>
      <p:pic>
        <p:nvPicPr>
          <p:cNvPr id="4" name="Bildobjekt 3" descr="Guideline_for_Installers_SE_content_print_ver2.pdf - Adobe Acrobat Reader DC">
            <a:extLst>
              <a:ext uri="{FF2B5EF4-FFF2-40B4-BE49-F238E27FC236}">
                <a16:creationId xmlns:a16="http://schemas.microsoft.com/office/drawing/2014/main" id="{FB5F4937-DB4D-4603-8254-B07FE30EF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3" t="19477" r="19289" b="45485"/>
          <a:stretch/>
        </p:blipFill>
        <p:spPr>
          <a:xfrm rot="602432">
            <a:off x="1899866" y="1978112"/>
            <a:ext cx="5527873" cy="3860824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17395987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CD06D91-81C1-417A-B605-1A7311BB7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Dokumentation / Överlämnande</a:t>
            </a:r>
          </a:p>
          <a:p>
            <a:endParaRPr lang="sv-SE" sz="2000" dirty="0"/>
          </a:p>
        </p:txBody>
      </p:sp>
      <p:pic>
        <p:nvPicPr>
          <p:cNvPr id="4" name="Bildobjekt 3" descr="Page 56 appendix 14 dokumentation.pdf - Adobe Acrobat Reader DC">
            <a:extLst>
              <a:ext uri="{FF2B5EF4-FFF2-40B4-BE49-F238E27FC236}">
                <a16:creationId xmlns:a16="http://schemas.microsoft.com/office/drawing/2014/main" id="{8998FEFF-38FC-4872-99CA-E57BF2B54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6570" r="42913" b="582"/>
          <a:stretch/>
        </p:blipFill>
        <p:spPr>
          <a:xfrm rot="374304">
            <a:off x="3131576" y="1693302"/>
            <a:ext cx="3117790" cy="4442851"/>
          </a:xfrm>
          <a:prstGeom prst="rect">
            <a:avLst/>
          </a:prstGeom>
          <a:ln>
            <a:solidFill>
              <a:srgbClr val="0C4B9D"/>
            </a:solidFill>
          </a:ln>
        </p:spPr>
      </p:pic>
    </p:spTree>
    <p:extLst>
      <p:ext uri="{BB962C8B-B14F-4D97-AF65-F5344CB8AC3E}">
        <p14:creationId xmlns:p14="http://schemas.microsoft.com/office/powerpoint/2010/main" val="2242991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6EFEEBD-CCFF-4D2C-BE10-DEB70D0B81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5810686-49C6-4B58-8134-8622090E9DE0}"/>
              </a:ext>
            </a:extLst>
          </p:cNvPr>
          <p:cNvSpPr txBox="1">
            <a:spLocks/>
          </p:cNvSpPr>
          <p:nvPr/>
        </p:nvSpPr>
        <p:spPr>
          <a:xfrm>
            <a:off x="5174807" y="674590"/>
            <a:ext cx="2503676" cy="538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e-DE" sz="1600" b="1" dirty="0">
              <a:solidFill>
                <a:srgbClr val="0067B1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ADEA346-0889-4477-8FE0-9030C8803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538893"/>
            <a:ext cx="6446946" cy="4213960"/>
          </a:xfrm>
        </p:spPr>
        <p:txBody>
          <a:bodyPr/>
          <a:lstStyle/>
          <a:p>
            <a:endParaRPr lang="en-US" dirty="0"/>
          </a:p>
          <a:p>
            <a:pPr marL="879475" lvl="1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879475" lvl="1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F43AD-0C78-423C-851C-1811DDDD3E5D}"/>
              </a:ext>
            </a:extLst>
          </p:cNvPr>
          <p:cNvSpPr/>
          <p:nvPr/>
        </p:nvSpPr>
        <p:spPr>
          <a:xfrm>
            <a:off x="990600" y="1453662"/>
            <a:ext cx="6159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2019 och framåt … </a:t>
            </a:r>
            <a:r>
              <a:rPr lang="sv-SE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IoT</a:t>
            </a:r>
            <a:r>
              <a:rPr lang="sv-SE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, Inside, </a:t>
            </a:r>
            <a:r>
              <a:rPr lang="sv-SE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Secure</a:t>
            </a:r>
            <a:endParaRPr lang="sv-SE" b="1" dirty="0">
              <a:solidFill>
                <a:srgbClr val="369226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065DAB5-F574-4CA8-BC2E-345D664EB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11" t="30190" r="44368" b="40482"/>
          <a:stretch/>
        </p:blipFill>
        <p:spPr>
          <a:xfrm>
            <a:off x="1102350" y="4018502"/>
            <a:ext cx="4352718" cy="222862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8E1D974-47FF-4074-9E54-4BDB99DBD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31902" r="50055" b="44608"/>
          <a:stretch/>
        </p:blipFill>
        <p:spPr>
          <a:xfrm>
            <a:off x="6084168" y="4026280"/>
            <a:ext cx="2170300" cy="215092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3B398DD-E9E5-4673-845C-CF742F4E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1" t="24801" r="21650" b="47200"/>
          <a:stretch/>
        </p:blipFill>
        <p:spPr>
          <a:xfrm>
            <a:off x="1014804" y="1916833"/>
            <a:ext cx="6668743" cy="18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A44B052-5312-4BA5-945A-370BA8223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KNX IoT och </a:t>
            </a:r>
            <a:r>
              <a:rPr lang="de-CH" altLang="sv-SE" sz="2000" b="1" dirty="0" err="1">
                <a:solidFill>
                  <a:srgbClr val="0C4B9D"/>
                </a:solidFill>
              </a:rPr>
              <a:t>Semantics</a:t>
            </a:r>
            <a:endParaRPr lang="sv-SE" sz="2000" b="1" dirty="0">
              <a:solidFill>
                <a:srgbClr val="0C4B9D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ECBC3B0-4F5A-4F0C-BE88-6A946E368C8B}"/>
              </a:ext>
            </a:extLst>
          </p:cNvPr>
          <p:cNvSpPr txBox="1"/>
          <p:nvPr/>
        </p:nvSpPr>
        <p:spPr>
          <a:xfrm>
            <a:off x="870012" y="1748901"/>
            <a:ext cx="458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altLang="sv-SE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Hur viktigt är ett gemensamt språk?</a:t>
            </a:r>
            <a:endParaRPr lang="en-US" altLang="sv-SE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endParaRPr lang="sv-SE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</p:txBody>
      </p:sp>
      <p:pic>
        <p:nvPicPr>
          <p:cNvPr id="5" name="Bildobjekt 2" descr="(B1) IoT-city-Netzwerk-980-x-283-px (006) - Windows fotovisare">
            <a:extLst>
              <a:ext uri="{FF2B5EF4-FFF2-40B4-BE49-F238E27FC236}">
                <a16:creationId xmlns:a16="http://schemas.microsoft.com/office/drawing/2014/main" id="{3CA748B1-DA2C-41B6-B675-1856A8FCF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33881" r="20863" b="35345"/>
          <a:stretch>
            <a:fillRect/>
          </a:stretch>
        </p:blipFill>
        <p:spPr bwMode="auto">
          <a:xfrm>
            <a:off x="900113" y="2708275"/>
            <a:ext cx="77041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2707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BBD2799-36D2-4F28-9289-6CABF3752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Dagens</a:t>
            </a:r>
            <a:r>
              <a:rPr lang="de-CH" altLang="sv-SE" sz="2000" b="1" dirty="0">
                <a:solidFill>
                  <a:srgbClr val="0C4B9D"/>
                </a:solidFill>
              </a:rPr>
              <a:t> IoT </a:t>
            </a:r>
            <a:r>
              <a:rPr lang="de-CH" altLang="sv-SE" sz="2000" b="1" dirty="0" err="1">
                <a:solidFill>
                  <a:srgbClr val="0C4B9D"/>
                </a:solidFill>
              </a:rPr>
              <a:t>landskap</a:t>
            </a:r>
            <a:r>
              <a:rPr lang="de-CH" altLang="sv-SE" sz="2000" b="1" dirty="0">
                <a:solidFill>
                  <a:srgbClr val="0C4B9D"/>
                </a:solidFill>
              </a:rPr>
              <a:t> – en komplex </a:t>
            </a:r>
            <a:r>
              <a:rPr lang="de-CH" altLang="sv-SE" sz="2000" b="1" dirty="0" err="1">
                <a:solidFill>
                  <a:srgbClr val="0C4B9D"/>
                </a:solidFill>
              </a:rPr>
              <a:t>röra</a:t>
            </a:r>
            <a:r>
              <a:rPr lang="de-CH" altLang="sv-SE" sz="2000" b="1" dirty="0">
                <a:solidFill>
                  <a:srgbClr val="0C4B9D"/>
                </a:solidFill>
              </a:rPr>
              <a:t> ..</a:t>
            </a:r>
            <a:endParaRPr lang="sv-SE" sz="2000" b="1" dirty="0">
              <a:solidFill>
                <a:srgbClr val="0C4B9D"/>
              </a:solidFill>
            </a:endParaRPr>
          </a:p>
        </p:txBody>
      </p:sp>
      <p:pic>
        <p:nvPicPr>
          <p:cNvPr id="6" name="Bildobjekt 5" descr="Session1b_Position_KNX_IoT_Vs_Big_Players.pdf - Adobe Acrobat Reader DC">
            <a:extLst>
              <a:ext uri="{FF2B5EF4-FFF2-40B4-BE49-F238E27FC236}">
                <a16:creationId xmlns:a16="http://schemas.microsoft.com/office/drawing/2014/main" id="{1D093633-C1B7-450E-8CCF-52413FF4A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7464" r="25588" b="12440"/>
          <a:stretch/>
        </p:blipFill>
        <p:spPr>
          <a:xfrm>
            <a:off x="971601" y="2420888"/>
            <a:ext cx="7078784" cy="386115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32D2F5A-D1C8-492E-8FC1-EA3FC8D92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4" y="1557610"/>
            <a:ext cx="7906536" cy="470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Wingdings" pitchFamily="2" charset="2"/>
              <a:buChar char="§"/>
              <a:defRPr sz="2600" b="1">
                <a:solidFill>
                  <a:srgbClr val="3692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Char char="•"/>
              <a:defRPr sz="2200">
                <a:solidFill>
                  <a:srgbClr val="0C4B9D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2400">
                <a:solidFill>
                  <a:srgbClr val="0C4B9D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400" i="1">
                <a:solidFill>
                  <a:srgbClr val="0C4B9D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69226"/>
              </a:buClr>
              <a:buFont typeface="Arial" charset="0"/>
              <a:buChar char="-"/>
              <a:defRPr sz="1200" i="1">
                <a:solidFill>
                  <a:srgbClr val="0C4B9D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sv-SE" altLang="sv-SE" sz="1800" kern="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.. av byggklossar, plattformar, funktioner och applikationer.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sv-SE" altLang="sv-SE" sz="1800" kern="0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Merparten är öar av produktlösningar utan samverkan!</a:t>
            </a:r>
            <a:endParaRPr lang="en-US" altLang="sv-SE" sz="1800" kern="0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224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6B233E2-BD32-4817-9E99-0C21E6C51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KNX </a:t>
            </a:r>
            <a:r>
              <a:rPr lang="de-CH" altLang="sv-SE" sz="2000" b="1" dirty="0" err="1">
                <a:solidFill>
                  <a:srgbClr val="0C4B9D"/>
                </a:solidFill>
              </a:rPr>
              <a:t>tillverkarna</a:t>
            </a:r>
            <a:r>
              <a:rPr lang="de-CH" altLang="sv-SE" sz="2000" b="1" dirty="0">
                <a:solidFill>
                  <a:srgbClr val="0C4B9D"/>
                </a:solidFill>
              </a:rPr>
              <a:t> har </a:t>
            </a:r>
            <a:r>
              <a:rPr lang="de-CH" altLang="sv-SE" sz="2000" b="1" dirty="0" err="1">
                <a:solidFill>
                  <a:srgbClr val="0C4B9D"/>
                </a:solidFill>
              </a:rPr>
              <a:t>bestämt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sig</a:t>
            </a:r>
            <a:r>
              <a:rPr lang="de-CH" altLang="sv-SE" sz="2000" b="1" dirty="0">
                <a:solidFill>
                  <a:srgbClr val="0C4B9D"/>
                </a:solidFill>
              </a:rPr>
              <a:t>!</a:t>
            </a:r>
            <a:endParaRPr lang="sv-SE" sz="2000" b="1" dirty="0">
              <a:solidFill>
                <a:srgbClr val="0C4B9D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8A101C5-B030-4FDA-9011-8AC78D64EBDE}"/>
              </a:ext>
            </a:extLst>
          </p:cNvPr>
          <p:cNvSpPr txBox="1"/>
          <p:nvPr/>
        </p:nvSpPr>
        <p:spPr>
          <a:xfrm>
            <a:off x="763480" y="1695589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KNX inom IoT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8B53FEA-CC23-4251-BE43-03034C649C12}"/>
              </a:ext>
            </a:extLst>
          </p:cNvPr>
          <p:cNvSpPr txBox="1"/>
          <p:nvPr/>
        </p:nvSpPr>
        <p:spPr>
          <a:xfrm>
            <a:off x="1869424" y="2269153"/>
            <a:ext cx="500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IoT är större än byggnadsautomationen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6E72D9A-C612-4D04-89FC-CE7EBB919C13}"/>
              </a:ext>
            </a:extLst>
          </p:cNvPr>
          <p:cNvSpPr txBox="1"/>
          <p:nvPr/>
        </p:nvSpPr>
        <p:spPr>
          <a:xfrm>
            <a:off x="647739" y="5251166"/>
            <a:ext cx="774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KNX-ekosystem måste integreras med andra IT- och IoT-system</a:t>
            </a:r>
            <a:endParaRPr lang="sv-SE" b="1" dirty="0">
              <a:solidFill>
                <a:srgbClr val="0C4B9D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A74F19A-AB57-403D-BD78-BD2E8F9CC7DB}"/>
              </a:ext>
            </a:extLst>
          </p:cNvPr>
          <p:cNvSpPr txBox="1"/>
          <p:nvPr/>
        </p:nvSpPr>
        <p:spPr>
          <a:xfrm>
            <a:off x="2028698" y="5709253"/>
            <a:ext cx="4870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>
                <a:solidFill>
                  <a:srgbClr val="00B050"/>
                </a:solidFill>
                <a:latin typeface="Gotham Book" pitchFamily="50" charset="0"/>
                <a:cs typeface="Gotham Book" pitchFamily="50" charset="0"/>
              </a:rPr>
              <a:t>En gemensam standard behövs för kontroll av hem och byggnader</a:t>
            </a:r>
            <a:endParaRPr lang="sv-SE" sz="1100" b="1" dirty="0">
              <a:solidFill>
                <a:srgbClr val="00B050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EE99E19-91B6-4256-A53E-5F1232F7C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5" y="2723671"/>
            <a:ext cx="6134956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7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6A1B34E-A205-4535-8C07-F7EE142A5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Kommunikation alla </a:t>
            </a:r>
            <a:r>
              <a:rPr lang="de-CH" altLang="sv-SE" sz="2000" b="1" dirty="0" err="1">
                <a:solidFill>
                  <a:srgbClr val="0C4B9D"/>
                </a:solidFill>
              </a:rPr>
              <a:t>emellan</a:t>
            </a:r>
            <a:r>
              <a:rPr lang="de-CH" altLang="sv-SE" sz="2000" b="1" dirty="0">
                <a:solidFill>
                  <a:srgbClr val="0C4B9D"/>
                </a:solidFill>
              </a:rPr>
              <a:t>?</a:t>
            </a:r>
            <a:endParaRPr lang="sv-SE" sz="2000" b="1" dirty="0">
              <a:solidFill>
                <a:srgbClr val="0C4B9D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67E7F3-2D55-4160-BE2E-8AE7F170D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610"/>
            <a:ext cx="82438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350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25" kern="1200">
                <a:solidFill>
                  <a:schemeClr val="tx1"/>
                </a:solidFill>
                <a:latin typeface="Gotham Light"/>
                <a:ea typeface="MS PGothic" panose="020B0600070205080204" pitchFamily="34" charset="-128"/>
                <a:cs typeface="MS PGothic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1800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Är det ens möjligt?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1800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Två starka allianser har bildats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1800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för att hitta lösningar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Alla stora och viktiga företag finns med.</a:t>
            </a:r>
          </a:p>
          <a:p>
            <a:pPr eaLnBrk="1" hangingPunct="1">
              <a:lnSpc>
                <a:spcPct val="90000"/>
              </a:lnSpc>
            </a:pPr>
            <a:r>
              <a:rPr lang="sv-SE" alt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KNX är med i båda!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1800" b="1" dirty="0" err="1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Fairhair</a:t>
            </a:r>
            <a:endParaRPr lang="sv-SE" altLang="sv-SE" sz="18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Fokus på trådbunden kommunikation</a:t>
            </a:r>
          </a:p>
          <a:p>
            <a:pPr lvl="1" eaLnBrk="1" hangingPunct="1">
              <a:lnSpc>
                <a:spcPct val="90000"/>
              </a:lnSpc>
            </a:pPr>
            <a:endParaRPr lang="sv-SE" altLang="sv-SE" sz="2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v-SE" altLang="sv-SE" sz="1800" b="1" dirty="0" err="1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Thread</a:t>
            </a:r>
            <a:endParaRPr lang="sv-SE" altLang="sv-SE" sz="18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alt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Fokus på trådlös kommunikation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sv-SE" altLang="sv-SE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sv-SE" sz="1000" dirty="0"/>
          </a:p>
        </p:txBody>
      </p:sp>
      <p:pic>
        <p:nvPicPr>
          <p:cNvPr id="5" name="Bildobjekt 4" descr="Home - Google Chrome">
            <a:extLst>
              <a:ext uri="{FF2B5EF4-FFF2-40B4-BE49-F238E27FC236}">
                <a16:creationId xmlns:a16="http://schemas.microsoft.com/office/drawing/2014/main" id="{76A82D61-7C0E-499F-AED9-ED8516D54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11121" r="11414" b="21204"/>
          <a:stretch/>
        </p:blipFill>
        <p:spPr>
          <a:xfrm>
            <a:off x="5508104" y="4225793"/>
            <a:ext cx="3528392" cy="19073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2FB062CA-ED56-41F8-8154-FF34E1FFE3D1}"/>
              </a:ext>
            </a:extLst>
          </p:cNvPr>
          <p:cNvGrpSpPr/>
          <p:nvPr/>
        </p:nvGrpSpPr>
        <p:grpSpPr>
          <a:xfrm>
            <a:off x="5508104" y="1809229"/>
            <a:ext cx="3528392" cy="2304256"/>
            <a:chOff x="5508104" y="2060848"/>
            <a:chExt cx="3528392" cy="2304256"/>
          </a:xfrm>
        </p:grpSpPr>
        <p:pic>
          <p:nvPicPr>
            <p:cNvPr id="7" name="Bildobjekt 6" descr="Overview - Fairhair Alliance - Google Chrome">
              <a:extLst>
                <a:ext uri="{FF2B5EF4-FFF2-40B4-BE49-F238E27FC236}">
                  <a16:creationId xmlns:a16="http://schemas.microsoft.com/office/drawing/2014/main" id="{C5110443-3A59-4634-8529-DA90F66F5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8" t="11121" r="23225" b="70895"/>
            <a:stretch/>
          </p:blipFill>
          <p:spPr>
            <a:xfrm>
              <a:off x="5508104" y="2060848"/>
              <a:ext cx="3528392" cy="71913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Bildobjekt 7" descr="Overview - Fairhair Alliance - Google Chrome">
              <a:extLst>
                <a:ext uri="{FF2B5EF4-FFF2-40B4-BE49-F238E27FC236}">
                  <a16:creationId xmlns:a16="http://schemas.microsoft.com/office/drawing/2014/main" id="{4DC88C64-5FC1-4B26-991D-4E5BE389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1" t="47136" r="24830" b="6180"/>
            <a:stretch/>
          </p:blipFill>
          <p:spPr>
            <a:xfrm>
              <a:off x="5508104" y="2810499"/>
              <a:ext cx="3528392" cy="155460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229638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7C592F6-7C3E-43E9-800F-0CCD89F9F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altLang="sv-SE" sz="2000" b="1" dirty="0" err="1">
                <a:solidFill>
                  <a:srgbClr val="0C4B9D"/>
                </a:solidFill>
              </a:rPr>
              <a:t>Dessa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giganter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är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också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med</a:t>
            </a:r>
            <a:endParaRPr lang="sv-SE" sz="2000" b="1" dirty="0">
              <a:solidFill>
                <a:srgbClr val="0C4B9D"/>
              </a:solidFill>
            </a:endParaRPr>
          </a:p>
        </p:txBody>
      </p:sp>
      <p:pic>
        <p:nvPicPr>
          <p:cNvPr id="4" name="Bildobjekt 3" descr="Session1b_Position_KNX_IoT_Vs_Big_Players.pdf - Adobe Acrobat Reader DC">
            <a:extLst>
              <a:ext uri="{FF2B5EF4-FFF2-40B4-BE49-F238E27FC236}">
                <a16:creationId xmlns:a16="http://schemas.microsoft.com/office/drawing/2014/main" id="{D88DE544-5967-4A66-AA7B-90FCC2D31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3510" r="25588" b="17185"/>
          <a:stretch/>
        </p:blipFill>
        <p:spPr>
          <a:xfrm>
            <a:off x="256469" y="1929654"/>
            <a:ext cx="8367416" cy="3744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788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F6849AA6-1422-4E5D-A0E7-C9D2C20D967C}"/>
              </a:ext>
            </a:extLst>
          </p:cNvPr>
          <p:cNvSpPr/>
          <p:nvPr/>
        </p:nvSpPr>
        <p:spPr>
          <a:xfrm>
            <a:off x="990600" y="1453662"/>
            <a:ext cx="7976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2002 – KNX Association </a:t>
            </a:r>
            <a:r>
              <a:rPr lang="en-US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bildas</a:t>
            </a:r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n-US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och</a:t>
            </a:r>
            <a:b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</a:br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f</a:t>
            </a:r>
            <a:r>
              <a:rPr lang="sv-FI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örsta</a:t>
            </a:r>
            <a:r>
              <a:rPr lang="sv-FI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 versionen av KNX Standarden publiceras</a:t>
            </a:r>
            <a:endParaRPr lang="en-GB" b="1" dirty="0">
              <a:solidFill>
                <a:srgbClr val="369226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A78170-BF23-424A-A2FA-E581B0CB52F0}"/>
              </a:ext>
            </a:extLst>
          </p:cNvPr>
          <p:cNvSpPr/>
          <p:nvPr/>
        </p:nvSpPr>
        <p:spPr>
          <a:xfrm>
            <a:off x="990600" y="2575116"/>
            <a:ext cx="8045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Första versionen av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specifikationerna för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KNX Standarden samt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certifieringssystemet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 alla KNX produkter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publicerades i maj 2002.</a:t>
            </a:r>
          </a:p>
        </p:txBody>
      </p:sp>
      <p:pic>
        <p:nvPicPr>
          <p:cNvPr id="5" name="Picture 2" descr="C:\Documents and Settings\cstahn\My Documents\KNX\20 Years of KNX Presentation\evol06.jpg">
            <a:extLst>
              <a:ext uri="{FF2B5EF4-FFF2-40B4-BE49-F238E27FC236}">
                <a16:creationId xmlns:a16="http://schemas.microsoft.com/office/drawing/2014/main" id="{1665E698-D5F2-49EC-AB8B-08152D09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714" y="2587813"/>
            <a:ext cx="2530076" cy="2567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C00C34-2EB6-4EAF-BE6D-820384AA60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3714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ACE830A4-1E5E-4EB6-A45C-163DD108A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altLang="sv-SE" sz="2000" b="1" dirty="0">
                <a:solidFill>
                  <a:srgbClr val="0C4B9D"/>
                </a:solidFill>
              </a:rPr>
              <a:t>Hur </a:t>
            </a:r>
            <a:r>
              <a:rPr lang="de-CH" altLang="sv-SE" sz="2000" b="1" dirty="0" err="1">
                <a:solidFill>
                  <a:srgbClr val="0C4B9D"/>
                </a:solidFill>
              </a:rPr>
              <a:t>kommer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detta</a:t>
            </a:r>
            <a:r>
              <a:rPr lang="de-CH" altLang="sv-SE" sz="2000" b="1" dirty="0">
                <a:solidFill>
                  <a:srgbClr val="0C4B9D"/>
                </a:solidFill>
              </a:rPr>
              <a:t> </a:t>
            </a:r>
            <a:r>
              <a:rPr lang="de-CH" altLang="sv-SE" sz="2000" b="1" dirty="0" err="1">
                <a:solidFill>
                  <a:srgbClr val="0C4B9D"/>
                </a:solidFill>
              </a:rPr>
              <a:t>att</a:t>
            </a:r>
            <a:r>
              <a:rPr lang="de-CH" altLang="sv-SE" sz="2000" b="1" dirty="0">
                <a:solidFill>
                  <a:srgbClr val="0C4B9D"/>
                </a:solidFill>
              </a:rPr>
              <a:t> se </a:t>
            </a:r>
            <a:r>
              <a:rPr lang="de-CH" altLang="sv-SE" sz="2000" b="1" dirty="0" err="1">
                <a:solidFill>
                  <a:srgbClr val="0C4B9D"/>
                </a:solidFill>
              </a:rPr>
              <a:t>ut</a:t>
            </a:r>
            <a:r>
              <a:rPr lang="de-CH" altLang="sv-SE" sz="2000" b="1" dirty="0">
                <a:solidFill>
                  <a:srgbClr val="0C4B9D"/>
                </a:solidFill>
              </a:rPr>
              <a:t> för KNX?</a:t>
            </a:r>
            <a:endParaRPr lang="sv-SE" sz="2000" b="1" dirty="0">
              <a:solidFill>
                <a:srgbClr val="0C4B9D"/>
              </a:solidFill>
            </a:endParaRPr>
          </a:p>
        </p:txBody>
      </p:sp>
      <p:pic>
        <p:nvPicPr>
          <p:cNvPr id="4" name="Bildobjekt 3" descr="Session1c_PresidentPresentation.pdf (SKYDDAD) - Adobe Acrobat Reader DC">
            <a:extLst>
              <a:ext uri="{FF2B5EF4-FFF2-40B4-BE49-F238E27FC236}">
                <a16:creationId xmlns:a16="http://schemas.microsoft.com/office/drawing/2014/main" id="{37862AC7-33FA-46BE-A404-9EA2DEB03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6211" r="25588" b="11187"/>
          <a:stretch/>
        </p:blipFill>
        <p:spPr>
          <a:xfrm>
            <a:off x="520345" y="1566212"/>
            <a:ext cx="8002165" cy="45466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322769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6F38C96-CCDC-4B9E-84D5-DCAF366D2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Man </a:t>
            </a:r>
            <a:r>
              <a:rPr lang="de-DE" sz="2000" b="1" dirty="0" err="1">
                <a:solidFill>
                  <a:srgbClr val="0C4B9D"/>
                </a:solidFill>
              </a:rPr>
              <a:t>samarbetar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med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fler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  <a:r>
              <a:rPr lang="de-DE" sz="2000" b="1" dirty="0" err="1">
                <a:solidFill>
                  <a:srgbClr val="0C4B9D"/>
                </a:solidFill>
              </a:rPr>
              <a:t>organisationer</a:t>
            </a:r>
            <a:r>
              <a:rPr lang="de-DE" sz="2000" b="1" dirty="0">
                <a:solidFill>
                  <a:srgbClr val="0C4B9D"/>
                </a:solidFill>
              </a:rPr>
              <a:t> </a:t>
            </a:r>
          </a:p>
          <a:p>
            <a:endParaRPr lang="sv-SE" sz="2000" dirty="0">
              <a:solidFill>
                <a:srgbClr val="0C4B9D"/>
              </a:solidFill>
            </a:endParaRPr>
          </a:p>
        </p:txBody>
      </p:sp>
      <p:pic>
        <p:nvPicPr>
          <p:cNvPr id="4" name="Platshållare för innehåll 3" descr="https://www.knx.org/wAssets/docs/downloads/Marketing/Presentations/Advantages-Of-KNX/Advantages - Internet Explorer">
            <a:extLst>
              <a:ext uri="{FF2B5EF4-FFF2-40B4-BE49-F238E27FC236}">
                <a16:creationId xmlns:a16="http://schemas.microsoft.com/office/drawing/2014/main" id="{098C972F-41D3-4192-8176-A0E99CF93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18761" r="26193" b="14966"/>
          <a:stretch/>
        </p:blipFill>
        <p:spPr>
          <a:xfrm>
            <a:off x="1384787" y="1633053"/>
            <a:ext cx="6473752" cy="442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746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FBC600B-F6E1-4242-BBCD-2300F8E7C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ETS Inside</a:t>
            </a:r>
          </a:p>
          <a:p>
            <a:endParaRPr lang="sv-SE" sz="2000" dirty="0">
              <a:solidFill>
                <a:srgbClr val="0C4B9D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EF99FF-CEBE-47A2-AC46-1A04186F3B1E}"/>
              </a:ext>
            </a:extLst>
          </p:cNvPr>
          <p:cNvSpPr/>
          <p:nvPr/>
        </p:nvSpPr>
        <p:spPr>
          <a:xfrm>
            <a:off x="683568" y="5157192"/>
            <a:ext cx="79208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Helt</a:t>
            </a:r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n-US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ny</a:t>
            </a:r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n-US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programvara</a:t>
            </a:r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 för smartphones </a:t>
            </a:r>
            <a:r>
              <a:rPr lang="en-US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och</a:t>
            </a:r>
            <a:r>
              <a:rPr lang="en-US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n-US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läsplattor</a:t>
            </a:r>
            <a:endParaRPr lang="en-US" b="1" dirty="0">
              <a:solidFill>
                <a:srgbClr val="369226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2800" b="1" dirty="0">
              <a:solidFill>
                <a:srgbClr val="369226"/>
              </a:solidFill>
              <a:latin typeface="Calibri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0892865-9FFF-491B-8593-C850C2503B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90" y="2152650"/>
            <a:ext cx="518922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4BAE8F0-9E39-4089-8AA7-4486FD46FF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b="1" dirty="0">
                <a:solidFill>
                  <a:srgbClr val="0C4B9D"/>
                </a:solidFill>
              </a:rPr>
              <a:t>ETS5 Professional </a:t>
            </a:r>
            <a:r>
              <a:rPr lang="fr-FR" sz="2000" b="1" dirty="0" err="1">
                <a:solidFill>
                  <a:srgbClr val="0C4B9D"/>
                </a:solidFill>
              </a:rPr>
              <a:t>och</a:t>
            </a:r>
            <a:r>
              <a:rPr lang="fr-FR" sz="2000" b="1" dirty="0">
                <a:solidFill>
                  <a:srgbClr val="0C4B9D"/>
                </a:solidFill>
              </a:rPr>
              <a:t> ETS Inside</a:t>
            </a:r>
          </a:p>
          <a:p>
            <a:endParaRPr lang="sv-SE" sz="2000" dirty="0">
              <a:solidFill>
                <a:srgbClr val="0C4B9D"/>
              </a:solidFill>
            </a:endParaRP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4AC456DE-8E0F-49C5-8F45-BE19F6799228}"/>
              </a:ext>
            </a:extLst>
          </p:cNvPr>
          <p:cNvSpPr/>
          <p:nvPr/>
        </p:nvSpPr>
        <p:spPr>
          <a:xfrm>
            <a:off x="0" y="16288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2 </a:t>
            </a:r>
            <a:r>
              <a:rPr lang="en-GB" sz="2000" b="1" dirty="0" err="1">
                <a:solidFill>
                  <a:srgbClr val="00B050"/>
                </a:solidFill>
                <a:latin typeface="Gotham Medium" pitchFamily="50" charset="0"/>
                <a:cs typeface="Gotham Medium" pitchFamily="50" charset="0"/>
              </a:rPr>
              <a:t>Verktyg</a:t>
            </a:r>
            <a:endParaRPr lang="en-US" sz="20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20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20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20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20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  <a:p>
            <a:pPr algn="ctr"/>
            <a:endParaRPr lang="en-US" sz="2000" b="1" dirty="0">
              <a:solidFill>
                <a:srgbClr val="00B050"/>
              </a:solidFill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7545302-E553-4F1E-B083-FCEFB54746EB}"/>
              </a:ext>
            </a:extLst>
          </p:cNvPr>
          <p:cNvSpPr/>
          <p:nvPr/>
        </p:nvSpPr>
        <p:spPr>
          <a:xfrm>
            <a:off x="4572000" y="3861048"/>
            <a:ext cx="446449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lvl="1" indent="-285750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Ett projekt, 255 deltagare</a:t>
            </a:r>
          </a:p>
          <a:p>
            <a:pPr marL="623888" lvl="1" indent="-285750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 små och medelstora projekt</a:t>
            </a:r>
          </a:p>
          <a:p>
            <a:pPr marL="623888" lvl="1" indent="-285750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Basfunktioner</a:t>
            </a:r>
          </a:p>
          <a:p>
            <a:pPr marL="623888" lvl="1" indent="-285750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Klientversion för handdatorer </a:t>
            </a:r>
          </a:p>
          <a:p>
            <a:pPr marL="623888" lvl="1" indent="-285750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Används av installatörer, </a:t>
            </a:r>
            <a:r>
              <a:rPr lang="sv-SE" sz="16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systemintegratörer</a:t>
            </a: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och slutanvändare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080CE46-A7FB-48F1-8AB3-00F7AAC1DC03}"/>
              </a:ext>
            </a:extLst>
          </p:cNvPr>
          <p:cNvSpPr/>
          <p:nvPr/>
        </p:nvSpPr>
        <p:spPr>
          <a:xfrm>
            <a:off x="602080" y="3861048"/>
            <a:ext cx="4906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Oändligt många projekt</a:t>
            </a:r>
          </a:p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 alla typer av projekt</a:t>
            </a:r>
          </a:p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För alla typer av projektanpassningar</a:t>
            </a:r>
          </a:p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Stödjer </a:t>
            </a:r>
            <a:r>
              <a:rPr lang="sv-SE" sz="16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plug-ins</a:t>
            </a: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och ETS </a:t>
            </a:r>
            <a:r>
              <a:rPr lang="sv-SE" sz="16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Apps</a:t>
            </a:r>
            <a:endParaRPr lang="sv-SE" sz="1600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Används av </a:t>
            </a:r>
            <a:r>
              <a:rPr lang="sv-SE" sz="1600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systemintegratörer</a:t>
            </a:r>
            <a:endParaRPr lang="sv-SE" sz="1600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D68FF-23AD-4B3F-966F-5C3AD34C19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1855198"/>
            <a:ext cx="1671838" cy="1679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http://www.elektro.net/wp-content/uploads/2014/09/ETS5-logo.jpg">
            <a:extLst>
              <a:ext uri="{FF2B5EF4-FFF2-40B4-BE49-F238E27FC236}">
                <a16:creationId xmlns:a16="http://schemas.microsoft.com/office/drawing/2014/main" id="{48195E34-6AF7-42EF-90B4-C41968E3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1368152" cy="176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FB1F179-9274-4D1C-9005-AB8E4E5B63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b="1" dirty="0">
                <a:solidFill>
                  <a:srgbClr val="0C4B9D"/>
                </a:solidFill>
              </a:rPr>
              <a:t>Hur </a:t>
            </a:r>
            <a:r>
              <a:rPr lang="fr-FR" sz="2000" b="1" dirty="0" err="1">
                <a:solidFill>
                  <a:srgbClr val="0C4B9D"/>
                </a:solidFill>
              </a:rPr>
              <a:t>gör</a:t>
            </a:r>
            <a:r>
              <a:rPr lang="fr-FR" sz="2000" b="1" dirty="0">
                <a:solidFill>
                  <a:srgbClr val="0C4B9D"/>
                </a:solidFill>
              </a:rPr>
              <a:t> man för att </a:t>
            </a:r>
            <a:r>
              <a:rPr lang="fr-FR" sz="2000" b="1" dirty="0" err="1">
                <a:solidFill>
                  <a:srgbClr val="0C4B9D"/>
                </a:solidFill>
              </a:rPr>
              <a:t>komma</a:t>
            </a:r>
            <a:r>
              <a:rPr lang="fr-FR" sz="2000" b="1" dirty="0">
                <a:solidFill>
                  <a:srgbClr val="0C4B9D"/>
                </a:solidFill>
              </a:rPr>
              <a:t> </a:t>
            </a:r>
            <a:r>
              <a:rPr lang="fr-FR" sz="2000" b="1" dirty="0" err="1">
                <a:solidFill>
                  <a:srgbClr val="0C4B9D"/>
                </a:solidFill>
              </a:rPr>
              <a:t>igång</a:t>
            </a:r>
            <a:r>
              <a:rPr lang="fr-FR" sz="2000" b="1" dirty="0">
                <a:solidFill>
                  <a:srgbClr val="0C4B9D"/>
                </a:solidFill>
              </a:rPr>
              <a:t>?</a:t>
            </a:r>
          </a:p>
          <a:p>
            <a:endParaRPr lang="sv-SE" sz="2000" dirty="0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9512378-B0BA-46FA-B551-B215E26024A6}"/>
              </a:ext>
            </a:extLst>
          </p:cNvPr>
          <p:cNvSpPr/>
          <p:nvPr/>
        </p:nvSpPr>
        <p:spPr>
          <a:xfrm>
            <a:off x="530072" y="4513581"/>
            <a:ext cx="4906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ETS5 Demo </a:t>
            </a: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(5 produkter) </a:t>
            </a: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gratis</a:t>
            </a:r>
          </a:p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ETS5 Lite </a:t>
            </a: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(20 produkter) 200/</a:t>
            </a: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60€</a:t>
            </a:r>
          </a:p>
          <a:p>
            <a:pPr marL="715963" lvl="1" indent="-377825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ETS5 </a:t>
            </a:r>
            <a:r>
              <a:rPr lang="sv-SE" sz="1600" b="1" dirty="0" err="1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Professional</a:t>
            </a: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</a:t>
            </a: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(∞ produkter) </a:t>
            </a: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1000€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0400C2-FA09-4DB4-9129-1A787A774486}"/>
              </a:ext>
            </a:extLst>
          </p:cNvPr>
          <p:cNvSpPr/>
          <p:nvPr/>
        </p:nvSpPr>
        <p:spPr>
          <a:xfrm>
            <a:off x="2915816" y="1687448"/>
            <a:ext cx="3168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Gå en gratis utbildning på nätet – </a:t>
            </a:r>
            <a:r>
              <a:rPr lang="sv-SE" sz="2000" b="1" dirty="0" err="1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eCampus</a:t>
            </a:r>
            <a:endParaRPr lang="sv-SE" sz="2000" b="1" dirty="0">
              <a:solidFill>
                <a:srgbClr val="369226"/>
              </a:solidFill>
              <a:latin typeface="Gotham Medium" pitchFamily="50" charset="0"/>
              <a:cs typeface="Gotham Medium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69226"/>
                </a:solidFill>
                <a:latin typeface="Gotham Medium" pitchFamily="50" charset="0"/>
                <a:cs typeface="Gotham Medium" pitchFamily="50" charset="0"/>
              </a:rPr>
              <a:t>Ladda ner programvaror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6893424-A72B-4E5E-839A-83C793E1EC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1855198"/>
            <a:ext cx="1671838" cy="1679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http://www.elektro.net/wp-content/uploads/2014/09/ETS5-logo.jpg">
            <a:extLst>
              <a:ext uri="{FF2B5EF4-FFF2-40B4-BE49-F238E27FC236}">
                <a16:creationId xmlns:a16="http://schemas.microsoft.com/office/drawing/2014/main" id="{E3A8FAEC-A3B0-4047-B002-D3AC1324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1368152" cy="176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59E0F66C-C92F-4842-803B-2DAD8A5BAF8A}"/>
              </a:ext>
            </a:extLst>
          </p:cNvPr>
          <p:cNvSpPr/>
          <p:nvPr/>
        </p:nvSpPr>
        <p:spPr>
          <a:xfrm>
            <a:off x="4499992" y="4513581"/>
            <a:ext cx="4906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lvl="1" indent="-285750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ETS Inside Demo </a:t>
            </a: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(5 produkter) </a:t>
            </a: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gratis</a:t>
            </a:r>
          </a:p>
          <a:p>
            <a:pPr marL="623888" lvl="1" indent="-285750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  <a:buFont typeface="Wingdings" panose="05000000000000000000" pitchFamily="2" charset="2"/>
              <a:buChar char="§"/>
            </a:pP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ETS Inside </a:t>
            </a:r>
            <a:r>
              <a:rPr lang="sv-SE" sz="1600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(255 produkter) 160/</a:t>
            </a:r>
            <a:r>
              <a:rPr lang="sv-SE" sz="1600" b="1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60€</a:t>
            </a:r>
          </a:p>
        </p:txBody>
      </p:sp>
    </p:spTree>
    <p:extLst>
      <p:ext uri="{BB962C8B-B14F-4D97-AF65-F5344CB8AC3E}">
        <p14:creationId xmlns:p14="http://schemas.microsoft.com/office/powerpoint/2010/main" val="42529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CF19C21-B59C-4F42-9681-4ECBCEE51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2000" b="1" dirty="0">
                <a:solidFill>
                  <a:srgbClr val="0C4B9D"/>
                </a:solidFill>
              </a:rPr>
              <a:t>ETS5 Professional </a:t>
            </a:r>
            <a:r>
              <a:rPr lang="fr-FR" sz="2000" b="1" dirty="0" err="1">
                <a:solidFill>
                  <a:srgbClr val="0C4B9D"/>
                </a:solidFill>
              </a:rPr>
              <a:t>och</a:t>
            </a:r>
            <a:r>
              <a:rPr lang="fr-FR" sz="2000" b="1" dirty="0">
                <a:solidFill>
                  <a:srgbClr val="0C4B9D"/>
                </a:solidFill>
              </a:rPr>
              <a:t> ETS Inside</a:t>
            </a:r>
          </a:p>
          <a:p>
            <a:endParaRPr lang="sv-SE" sz="2000" dirty="0">
              <a:solidFill>
                <a:srgbClr val="0C4B9D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0A29418-05D3-48EC-95AE-3BD710E0BD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2997828"/>
            <a:ext cx="1872208" cy="1880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http://www.elektro.net/wp-content/uploads/2014/09/ETS5-logo.jpg">
            <a:extLst>
              <a:ext uri="{FF2B5EF4-FFF2-40B4-BE49-F238E27FC236}">
                <a16:creationId xmlns:a16="http://schemas.microsoft.com/office/drawing/2014/main" id="{84794C7A-AB8A-4EF3-8166-E286EE21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76547"/>
            <a:ext cx="1584176" cy="1854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Right Arrow 1">
            <a:extLst>
              <a:ext uri="{FF2B5EF4-FFF2-40B4-BE49-F238E27FC236}">
                <a16:creationId xmlns:a16="http://schemas.microsoft.com/office/drawing/2014/main" id="{824548AC-1AFB-4575-8020-2FA8A2513511}"/>
              </a:ext>
            </a:extLst>
          </p:cNvPr>
          <p:cNvSpPr/>
          <p:nvPr/>
        </p:nvSpPr>
        <p:spPr>
          <a:xfrm rot="16200000">
            <a:off x="4191970" y="2544914"/>
            <a:ext cx="1264118" cy="6120678"/>
          </a:xfrm>
          <a:prstGeom prst="curvedRightArrow">
            <a:avLst/>
          </a:prstGeom>
          <a:solidFill>
            <a:srgbClr val="3692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Curved Right Arrow 11">
            <a:extLst>
              <a:ext uri="{FF2B5EF4-FFF2-40B4-BE49-F238E27FC236}">
                <a16:creationId xmlns:a16="http://schemas.microsoft.com/office/drawing/2014/main" id="{B6378E21-FF05-4EBF-B757-C425C33D0A49}"/>
              </a:ext>
            </a:extLst>
          </p:cNvPr>
          <p:cNvSpPr/>
          <p:nvPr/>
        </p:nvSpPr>
        <p:spPr>
          <a:xfrm rot="5400000">
            <a:off x="4011950" y="-797145"/>
            <a:ext cx="1264118" cy="6192690"/>
          </a:xfrm>
          <a:prstGeom prst="curvedRightArrow">
            <a:avLst/>
          </a:prstGeom>
          <a:solidFill>
            <a:srgbClr val="3692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2" descr="http://www.megaleecher.net/sites/default/files/images/audio-sync-icon.jpg">
            <a:extLst>
              <a:ext uri="{FF2B5EF4-FFF2-40B4-BE49-F238E27FC236}">
                <a16:creationId xmlns:a16="http://schemas.microsoft.com/office/drawing/2014/main" id="{1B5C4A5F-B7E5-4083-96A8-8047C075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01" y="4382322"/>
            <a:ext cx="1763415" cy="9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B3D4AB86-4AE8-4DBC-A32A-A50FACAA3D83}"/>
              </a:ext>
            </a:extLst>
          </p:cNvPr>
          <p:cNvSpPr/>
          <p:nvPr/>
        </p:nvSpPr>
        <p:spPr>
          <a:xfrm>
            <a:off x="2987824" y="2917335"/>
            <a:ext cx="33843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</a:pPr>
            <a:r>
              <a:rPr lang="en-GB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ETS Inside </a:t>
            </a:r>
            <a:r>
              <a:rPr lang="en-GB" b="1" dirty="0" err="1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och</a:t>
            </a:r>
            <a:r>
              <a:rPr lang="en-GB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 </a:t>
            </a:r>
            <a:br>
              <a:rPr lang="en-GB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</a:br>
            <a:r>
              <a:rPr lang="en-GB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ETS Professional</a:t>
            </a:r>
            <a:br>
              <a:rPr lang="en-GB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</a:br>
            <a:r>
              <a:rPr lang="en-GB" b="1" dirty="0" err="1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kan</a:t>
            </a:r>
            <a:br>
              <a:rPr lang="en-GB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</a:br>
            <a:r>
              <a:rPr lang="sv-FI" b="1" dirty="0">
                <a:solidFill>
                  <a:srgbClr val="0C4B9D"/>
                </a:solidFill>
                <a:latin typeface="Gotham Medium" pitchFamily="50" charset="0"/>
                <a:cs typeface="Gotham Medium" pitchFamily="50" charset="0"/>
              </a:rPr>
              <a:t>synkroniseras</a:t>
            </a:r>
          </a:p>
          <a:p>
            <a:pPr marL="0" lvl="1" algn="ctr">
              <a:spcBef>
                <a:spcPts val="0"/>
              </a:spcBef>
              <a:spcAft>
                <a:spcPts val="1200"/>
              </a:spcAft>
              <a:buClr>
                <a:srgbClr val="369226"/>
              </a:buClr>
            </a:pPr>
            <a:endParaRPr lang="en-GB" sz="2000" b="1" dirty="0">
              <a:solidFill>
                <a:srgbClr val="0C4B9D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7E0F513-04B4-4A39-A2CE-26AF29FD8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000" b="1" dirty="0">
                <a:solidFill>
                  <a:srgbClr val="0C4B9D"/>
                </a:solidFill>
              </a:rPr>
              <a:t>Tack</a:t>
            </a:r>
          </a:p>
        </p:txBody>
      </p:sp>
    </p:spTree>
    <p:extLst>
      <p:ext uri="{BB962C8B-B14F-4D97-AF65-F5344CB8AC3E}">
        <p14:creationId xmlns:p14="http://schemas.microsoft.com/office/powerpoint/2010/main" val="92991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300AC88-D5E7-4255-9898-53507F66B02C}"/>
              </a:ext>
            </a:extLst>
          </p:cNvPr>
          <p:cNvSpPr/>
          <p:nvPr/>
        </p:nvSpPr>
        <p:spPr>
          <a:xfrm>
            <a:off x="990600" y="2204864"/>
            <a:ext cx="8045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Viktigaste förbättringar: USB-stöd, multitasking med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möjlighet att fortsätta projektera vid nedladdning </a:t>
            </a:r>
          </a:p>
          <a:p>
            <a:pPr marL="342900" indent="-342900"/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     av apparater, etc.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endParaRPr lang="en-GB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Med ETS 3 blev det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möjligt att anpassa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användargränssnittet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till egna önskemål. </a:t>
            </a:r>
            <a:b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</a:br>
            <a:r>
              <a:rPr lang="sv-FI" dirty="0">
                <a:solidFill>
                  <a:srgbClr val="0C4B9D"/>
                </a:solidFill>
                <a:latin typeface="Gotham Book" pitchFamily="50" charset="0"/>
                <a:cs typeface="Gotham Book" pitchFamily="50" charset="0"/>
              </a:rPr>
              <a:t>Fokus: användarvänlighet!</a:t>
            </a:r>
            <a:endParaRPr lang="en-GB" dirty="0">
              <a:solidFill>
                <a:srgbClr val="0C4B9D"/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AB6A51-121A-4ECE-9DB6-35DDC2E42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163" y="3501008"/>
            <a:ext cx="4690381" cy="2697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36A6851-BF62-4DDD-A704-556D52D32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0C4B9D"/>
                </a:solidFill>
              </a:rPr>
              <a:t>KNX </a:t>
            </a:r>
            <a:r>
              <a:rPr lang="en-GB" sz="2000" b="1" dirty="0" err="1">
                <a:solidFill>
                  <a:srgbClr val="0C4B9D"/>
                </a:solidFill>
              </a:rPr>
              <a:t>Utveckling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och</a:t>
            </a:r>
            <a:r>
              <a:rPr lang="en-GB" sz="2000" b="1" dirty="0">
                <a:solidFill>
                  <a:srgbClr val="0C4B9D"/>
                </a:solidFill>
              </a:rPr>
              <a:t> </a:t>
            </a:r>
            <a:r>
              <a:rPr lang="en-GB" sz="2000" b="1" dirty="0" err="1">
                <a:solidFill>
                  <a:srgbClr val="0C4B9D"/>
                </a:solidFill>
              </a:rPr>
              <a:t>framtid</a:t>
            </a:r>
            <a:endParaRPr lang="de-DE" sz="2000" b="1" dirty="0">
              <a:solidFill>
                <a:srgbClr val="0C4B9D"/>
              </a:solidFill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1824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AIN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</TotalTime>
  <Words>1298</Words>
  <Application>Microsoft Office PowerPoint</Application>
  <PresentationFormat>Bildspel på skärmen (4:3)</PresentationFormat>
  <Paragraphs>399</Paragraphs>
  <Slides>86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86</vt:i4>
      </vt:variant>
    </vt:vector>
  </HeadingPairs>
  <TitlesOfParts>
    <vt:vector size="98" baseType="lpstr">
      <vt:lpstr>MS PGothic</vt:lpstr>
      <vt:lpstr>MS PGothic</vt:lpstr>
      <vt:lpstr>宋体</vt:lpstr>
      <vt:lpstr>Arial</vt:lpstr>
      <vt:lpstr>Calibri</vt:lpstr>
      <vt:lpstr>Gotham Book</vt:lpstr>
      <vt:lpstr>Gotham Light</vt:lpstr>
      <vt:lpstr>Gotham Medium</vt:lpstr>
      <vt:lpstr>Monospac821 BT</vt:lpstr>
      <vt:lpstr>Wingdings</vt:lpstr>
      <vt:lpstr>MAIN PAGE</vt:lpstr>
      <vt:lpstr>Klipp</vt:lpstr>
      <vt:lpstr>KNX Den moderna elinstallationen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Cusumano</dc:creator>
  <cp:lastModifiedBy>Kontor</cp:lastModifiedBy>
  <cp:revision>88</cp:revision>
  <cp:lastPrinted>2019-08-16T13:47:53Z</cp:lastPrinted>
  <dcterms:created xsi:type="dcterms:W3CDTF">2018-01-30T08:55:51Z</dcterms:created>
  <dcterms:modified xsi:type="dcterms:W3CDTF">2019-09-23T07:40:11Z</dcterms:modified>
</cp:coreProperties>
</file>